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351" r:id="rId2"/>
    <p:sldId id="257" r:id="rId3"/>
    <p:sldId id="362" r:id="rId4"/>
    <p:sldId id="395" r:id="rId5"/>
    <p:sldId id="396" r:id="rId6"/>
    <p:sldId id="397" r:id="rId7"/>
    <p:sldId id="399" r:id="rId8"/>
    <p:sldId id="398" r:id="rId9"/>
    <p:sldId id="421" r:id="rId10"/>
    <p:sldId id="422" r:id="rId11"/>
    <p:sldId id="400" r:id="rId12"/>
    <p:sldId id="401" r:id="rId13"/>
    <p:sldId id="402" r:id="rId14"/>
    <p:sldId id="403" r:id="rId15"/>
    <p:sldId id="407" r:id="rId16"/>
    <p:sldId id="404" r:id="rId17"/>
    <p:sldId id="423" r:id="rId18"/>
    <p:sldId id="424" r:id="rId19"/>
    <p:sldId id="427" r:id="rId20"/>
    <p:sldId id="428" r:id="rId21"/>
    <p:sldId id="430" r:id="rId22"/>
    <p:sldId id="431" r:id="rId23"/>
    <p:sldId id="432" r:id="rId24"/>
    <p:sldId id="434" r:id="rId25"/>
    <p:sldId id="435" r:id="rId26"/>
    <p:sldId id="437" r:id="rId27"/>
    <p:sldId id="438" r:id="rId28"/>
    <p:sldId id="439" r:id="rId29"/>
    <p:sldId id="440" r:id="rId30"/>
    <p:sldId id="441" r:id="rId31"/>
    <p:sldId id="406" r:id="rId32"/>
    <p:sldId id="442" r:id="rId33"/>
    <p:sldId id="408" r:id="rId34"/>
    <p:sldId id="409" r:id="rId35"/>
    <p:sldId id="410" r:id="rId36"/>
    <p:sldId id="413" r:id="rId37"/>
    <p:sldId id="411" r:id="rId38"/>
    <p:sldId id="412" r:id="rId39"/>
    <p:sldId id="363" r:id="rId40"/>
    <p:sldId id="391" r:id="rId41"/>
    <p:sldId id="388" r:id="rId42"/>
    <p:sldId id="389" r:id="rId43"/>
    <p:sldId id="394" r:id="rId44"/>
    <p:sldId id="414" r:id="rId45"/>
    <p:sldId id="415" r:id="rId46"/>
    <p:sldId id="416" r:id="rId47"/>
    <p:sldId id="417" r:id="rId48"/>
    <p:sldId id="418" r:id="rId49"/>
    <p:sldId id="419" r:id="rId50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7BF0D"/>
    <a:srgbClr val="E85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632" autoAdjust="0"/>
    <p:restoredTop sz="93983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32" y="2062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>
              <a:latin typeface="Calibri" pitchFamily="32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>
              <a:latin typeface="Calibri" pitchFamily="3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443" y="1"/>
            <a:ext cx="2944085" cy="49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55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36567" cy="4465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>
              <a:latin typeface="Calibri" pitchFamily="32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049EA97-D61C-4328-AB43-940CFFFFC6A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80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5606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+ Agenda belge de révision contrats de gestion…</a:t>
            </a:r>
          </a:p>
          <a:p>
            <a:endParaRPr lang="fr-BE" sz="1200" b="0" i="0" u="none" strike="noStrike" kern="1200" baseline="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r>
              <a:rPr lang="fr-BE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fr-BE" sz="1200" b="1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RÈGLEMENT D'EXÉCUTION (UE) 2015/909 DE LA COMMISSION du 12 juin 2015 </a:t>
            </a:r>
            <a:endParaRPr lang="fr-BE" dirty="0" smtClean="0"/>
          </a:p>
          <a:p>
            <a:r>
              <a:rPr lang="fr-BE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UE : on se retrouve avec deux listes, toutes deux non exhaustives, l'une reprenant les coûts comptables qui ne peuvent pas être imputés comme coûts directs, l'autre les coûts qui a priori peuvent l'être, et au bout du compte une obligation générale de justification imposée aux GI.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Le plus probable, c'est que la véritable bataille se joue sur le niveau et la répartition des mark </a:t>
            </a:r>
            <a:r>
              <a:rPr lang="fr-BE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ups</a:t>
            </a:r>
            <a:r>
              <a:rPr lang="fr-BE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020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Jo</a:t>
            </a:r>
            <a:r>
              <a:rPr lang="fr-BE" baseline="0" dirty="0" smtClean="0"/>
              <a:t> Cornu : « tout a été fait pour décourager la SNCB de développer son offre » (Belga, mars 2015)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65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Points</a:t>
            </a:r>
            <a:r>
              <a:rPr lang="fr-BE" baseline="0" dirty="0" smtClean="0"/>
              <a:t> positifs du PT 2014 : 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Fréquences améliorées sur certaines lignes, mais stagnent sur d’autres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Orientation partielle vers nœuds de correspondance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195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Points</a:t>
            </a:r>
            <a:r>
              <a:rPr lang="fr-BE" baseline="0" dirty="0" smtClean="0"/>
              <a:t> positifs du PT 2014 : 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Fréquences améliorées sur certaines lignes, mais stagnent sur d’autres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Orientation partielle vers nœuds de correspondance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195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Les investissements ferroviaires sont planifiés et budgétés à travers un document stratégique appelé Plan Pluriannuel d’Investissement (PPI). Le PPI actuellement en vigueur a été adopté en 2013 et définit les investissements (type, montant et échéance) jusqu’en 2025.</a:t>
            </a:r>
          </a:p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La Ministre fédérale de la Mobilité a indiqué, dans sa « Vision stratégique pour le rail » (présentée au Parlement fédéral le 10 juillet 2015), qu’elle entendait remettre à plat l’actuel PPI 2013-2025 du groupe SNCB et le remplacer par un </a:t>
            </a:r>
            <a:r>
              <a:rPr lang="fr-F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nouveau PPI. Celui-ci sera valable pour la période 2016-2020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 Sa durée se verra donc réduite de 12 à 5 ans. </a:t>
            </a:r>
          </a:p>
          <a:p>
            <a:endParaRPr lang="fr-FR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8184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5632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BE" dirty="0" smtClean="0"/>
              <a:t>Ratio idéal renouvellement / entretien = 1. 2009 : 0,9 ; 2011 : 0,55</a:t>
            </a:r>
          </a:p>
          <a:p>
            <a:pPr lvl="1"/>
            <a:r>
              <a:rPr lang="fr-BE" dirty="0" smtClean="0"/>
              <a:t>Suisse : 2011 : 2 (politique de rattrapage 2010-2016)</a:t>
            </a:r>
          </a:p>
          <a:p>
            <a:pPr lvl="1"/>
            <a:r>
              <a:rPr lang="fr-BE" dirty="0" smtClean="0"/>
              <a:t>France : 2007 : 0,3 (depuis en augmentation)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115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BE" dirty="0" smtClean="0"/>
              <a:t>Ratio idéal renouvellement / entretien = 1. 2009 : 0,9 ; 2011 : 0,55</a:t>
            </a:r>
          </a:p>
          <a:p>
            <a:pPr lvl="1"/>
            <a:r>
              <a:rPr lang="fr-BE" dirty="0" smtClean="0"/>
              <a:t>Suisse : 2011 : 2 (politique de rattrapage 2010-2016)</a:t>
            </a:r>
          </a:p>
          <a:p>
            <a:pPr lvl="1"/>
            <a:r>
              <a:rPr lang="fr-BE" dirty="0" smtClean="0"/>
              <a:t>France : 2007 : 0,3 (depuis en augmentation)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198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006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818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7704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16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16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16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006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16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563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Ex : 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un train IC effectuant</a:t>
            </a:r>
            <a:r>
              <a:rPr lang="fr-BE" baseline="0" dirty="0" smtClean="0"/>
              <a:t> la liaison </a:t>
            </a:r>
            <a:r>
              <a:rPr lang="fr-BE" baseline="0" dirty="0" err="1" smtClean="0"/>
              <a:t>Knokke</a:t>
            </a:r>
            <a:r>
              <a:rPr lang="fr-BE" baseline="0" dirty="0" smtClean="0"/>
              <a:t>-Tongres coûtera à la SNCB 1.498,51€ pour une distance de 225,58 trains-km, soit 6,64€/tr.km.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Un train L partant de Braine-le-Comte pour rejoindre Mons coûtera 163,19€ pour 30,07 trains-km, soit 5,32€/tr.km.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Un train de marchandises circulant de </a:t>
            </a:r>
            <a:r>
              <a:rPr lang="fr-BE" baseline="0" dirty="0" err="1" smtClean="0"/>
              <a:t>Montzen</a:t>
            </a:r>
            <a:r>
              <a:rPr lang="fr-BE" baseline="0" dirty="0" smtClean="0"/>
              <a:t> à </a:t>
            </a:r>
            <a:r>
              <a:rPr lang="fr-BE" baseline="0" dirty="0" err="1" smtClean="0"/>
              <a:t>Berendrecht</a:t>
            </a:r>
            <a:r>
              <a:rPr lang="fr-BE" baseline="0" dirty="0" smtClean="0"/>
              <a:t> (Anvers) sera facturé 361,33€ pour 158,74 trains.km, soit 2,28€/tr.km.</a:t>
            </a:r>
          </a:p>
          <a:p>
            <a:pPr marL="0" indent="0">
              <a:buFontTx/>
              <a:buNone/>
            </a:pPr>
            <a:endParaRPr lang="fr-BE" dirty="0" smtClean="0"/>
          </a:p>
          <a:p>
            <a:pPr marL="0" indent="0">
              <a:buFontTx/>
              <a:buNone/>
            </a:pPr>
            <a:r>
              <a:rPr lang="fr-BE" dirty="0" smtClean="0"/>
              <a:t>RS-L : accès aux lignes</a:t>
            </a:r>
            <a:r>
              <a:rPr lang="fr-BE" baseline="0" dirty="0" smtClean="0"/>
              <a:t> et utilisation des lignes</a:t>
            </a:r>
          </a:p>
          <a:p>
            <a:pPr marL="0" indent="0">
              <a:buFontTx/>
              <a:buNone/>
            </a:pPr>
            <a:r>
              <a:rPr lang="fr-BE" dirty="0" smtClean="0"/>
              <a:t>RS-I : accès et utilisation des voies à quai</a:t>
            </a:r>
            <a:r>
              <a:rPr lang="fr-BE" baseline="0" dirty="0" smtClean="0"/>
              <a:t> et certaines voies de départ et d’arrivée</a:t>
            </a:r>
          </a:p>
          <a:p>
            <a:pPr marL="0" indent="0">
              <a:buFontTx/>
              <a:buNone/>
            </a:pPr>
            <a:r>
              <a:rPr lang="fr-BE" baseline="0" dirty="0" smtClean="0"/>
              <a:t>RM : accès et utilisation des installations pour opérations de manœuvre, formation des trains, évitement ou garage du matériel roulant, etc.</a:t>
            </a:r>
          </a:p>
          <a:p>
            <a:pPr marL="0" indent="0">
              <a:buFontTx/>
              <a:buNone/>
            </a:pPr>
            <a:r>
              <a:rPr lang="fr-BE" baseline="0" dirty="0" smtClean="0"/>
              <a:t>FA : frais administratifs pour traitement des demandes et études de capacité, pour l’attribution des capacités.  Coûts fixes de l’ordre de 63€ par demande. </a:t>
            </a:r>
          </a:p>
          <a:p>
            <a:pPr marL="0" indent="0">
              <a:buFontTx/>
              <a:buNone/>
            </a:pPr>
            <a:endParaRPr lang="fr-BE" dirty="0" smtClean="0"/>
          </a:p>
          <a:p>
            <a:pPr marL="0" indent="0">
              <a:buFontTx/>
              <a:buNone/>
            </a:pPr>
            <a:r>
              <a:rPr lang="fr-BE" dirty="0" smtClean="0"/>
              <a:t>Trafic</a:t>
            </a:r>
            <a:r>
              <a:rPr lang="fr-BE" baseline="0" dirty="0" smtClean="0"/>
              <a:t> fret finance 10% environ par an de l’ensemble des redevances perçues par Infrabel.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119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049EA97-D61C-4328-AB43-940CFFFFC6A0}" type="slidenum">
              <a:rPr lang="fr-BE" smtClean="0"/>
              <a:pPr>
                <a:defRPr/>
              </a:pPr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020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4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30413"/>
            <a:ext cx="7772400" cy="1470025"/>
          </a:xfrm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BE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+mn-ea"/>
                <a:cs typeface="Arial Unicode MS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defTabSz="449263" rt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BE" sz="2400" kern="1200" dirty="0">
                <a:solidFill>
                  <a:srgbClr val="000000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7400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255F-3051-4B5E-8FB3-4E7C114001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0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7250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7250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DA9E-D6F1-4597-8FD1-824F2FC4D5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78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5A94-539A-4751-B798-D5B8FEB28D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65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DD58-3BCC-4FAB-8E7F-C983BBB315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88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77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1A01-840B-4046-BB60-E189D0DBE1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8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71E4-B01C-4672-A65C-0361CF671F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71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1BB9-5869-4328-A4A1-ED1CDE1382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2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7F29-1305-480B-8710-9256B6DDD7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8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5A54-F4D4-4967-8BBD-A69EFED675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38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1AA5-B15C-4336-82B3-CD0A25DB57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 smtClean="0"/>
              <a:t>Cliquez</a:t>
            </a:r>
            <a:r>
              <a:rPr lang="en-GB" altLang="fr-FR" dirty="0" smtClean="0"/>
              <a:t> pour </a:t>
            </a:r>
            <a:r>
              <a:rPr lang="en-GB" altLang="fr-FR" dirty="0" err="1" smtClean="0"/>
              <a:t>éditer</a:t>
            </a:r>
            <a:r>
              <a:rPr lang="en-GB" altLang="fr-FR" dirty="0" smtClean="0"/>
              <a:t> le format du plan de </a:t>
            </a:r>
            <a:r>
              <a:rPr lang="en-GB" altLang="fr-FR" dirty="0" err="1" smtClean="0"/>
              <a:t>texte</a:t>
            </a:r>
            <a:endParaRPr lang="en-GB" altLang="fr-FR" dirty="0" smtClean="0"/>
          </a:p>
          <a:p>
            <a:pPr lvl="1"/>
            <a:r>
              <a:rPr lang="en-GB" altLang="fr-FR" dirty="0" smtClean="0"/>
              <a:t>Second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2"/>
            <a:r>
              <a:rPr lang="en-GB" altLang="fr-FR" dirty="0" err="1" smtClean="0"/>
              <a:t>Troisième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3"/>
            <a:r>
              <a:rPr lang="en-GB" altLang="fr-FR" dirty="0" err="1" smtClean="0"/>
              <a:t>Quatrième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Cinquième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Sixième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Septième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Huitième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Neuvième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>
              <a:latin typeface="Helvetica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C19D619D-ABEC-4D4F-889F-9DF95B9592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0" y="6072188"/>
            <a:ext cx="3203848" cy="165124"/>
          </a:xfrm>
          <a:prstGeom prst="rect">
            <a:avLst/>
          </a:prstGeom>
          <a:solidFill>
            <a:srgbClr val="E85412"/>
          </a:solidFill>
          <a:ln w="9525" cap="flat" cmpd="sng" algn="ctr">
            <a:solidFill>
              <a:srgbClr val="E854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BE">
              <a:latin typeface="Helvetica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9590475"/>
              </p:ext>
            </p:extLst>
          </p:nvPr>
        </p:nvGraphicFramePr>
        <p:xfrm>
          <a:off x="5076056" y="5916825"/>
          <a:ext cx="864096" cy="45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r:id="rId14" imgW="4458322" imgH="2362530" progId="MSPhotoEd.3">
                  <p:embed/>
                </p:oleObj>
              </mc:Choice>
              <mc:Fallback>
                <p:oleObj r:id="rId14" imgW="4458322" imgH="236253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916825"/>
                        <a:ext cx="864096" cy="454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16825"/>
            <a:ext cx="1612800" cy="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4" y="5916825"/>
            <a:ext cx="1718181" cy="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73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Helvetica" pitchFamily="34" charset="0"/>
          <a:ea typeface="+mj-ea"/>
          <a:cs typeface="Helvetica" pitchFamily="34" charset="0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Helvetica" pitchFamily="34" charset="0"/>
          <a:ea typeface="ＭＳ Ｐゴシック" charset="-128"/>
          <a:cs typeface="Helvetica" pitchFamily="34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Helvetica" pitchFamily="34" charset="0"/>
          <a:ea typeface="ＭＳ Ｐゴシック" charset="-128"/>
          <a:cs typeface="Helvetica" pitchFamily="34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Helvetica" pitchFamily="34" charset="0"/>
          <a:ea typeface="ＭＳ Ｐゴシック" charset="-128"/>
          <a:cs typeface="Helvetica" pitchFamily="34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Helvetica" pitchFamily="34" charset="0"/>
          <a:ea typeface="ＭＳ Ｐゴシック" charset="-128"/>
          <a:cs typeface="Helvetica" pitchFamily="34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39552" y="4052664"/>
            <a:ext cx="770485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5072063" indent="-5070475" eaLnBrk="0" hangingPunct="0"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1pPr>
            <a:lvl2pPr eaLnBrk="0" hangingPunct="0"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2pPr>
            <a:lvl3pPr eaLnBrk="0" hangingPunct="0"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3pPr>
            <a:lvl4pPr eaLnBrk="0" hangingPunct="0"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4pPr>
            <a:lvl5pPr eaLnBrk="0" hangingPunct="0"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72063" algn="l"/>
                <a:tab pos="5529263" algn="l"/>
                <a:tab pos="5986463" algn="l"/>
                <a:tab pos="6443663" algn="l"/>
                <a:tab pos="6900863" algn="l"/>
                <a:tab pos="7358063" algn="l"/>
                <a:tab pos="7815263" algn="l"/>
                <a:tab pos="8272463" algn="l"/>
                <a:tab pos="8729663" algn="l"/>
                <a:tab pos="9186863" algn="l"/>
                <a:tab pos="9644063" algn="l"/>
                <a:tab pos="10101263" algn="l"/>
                <a:tab pos="10558463" algn="l"/>
                <a:tab pos="11015663" algn="l"/>
                <a:tab pos="11472863" algn="l"/>
                <a:tab pos="11930063" algn="l"/>
                <a:tab pos="12387263" algn="l"/>
                <a:tab pos="12844463" algn="l"/>
                <a:tab pos="13301663" algn="l"/>
                <a:tab pos="13758863" algn="l"/>
                <a:tab pos="14216063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BE" altLang="fr-FR" sz="2000" b="1" dirty="0" smtClean="0">
                <a:solidFill>
                  <a:srgbClr val="000000"/>
                </a:solidFill>
              </a:rPr>
              <a:t>TreinTramBus, </a:t>
            </a:r>
            <a:r>
              <a:rPr lang="fr-BE" altLang="fr-FR" sz="2000" b="1" dirty="0" smtClean="0">
                <a:solidFill>
                  <a:srgbClr val="000000"/>
                </a:solidFill>
              </a:rPr>
              <a:t>Navetteurs.be, </a:t>
            </a:r>
            <a:endParaRPr lang="fr-BE" altLang="fr-FR" sz="20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BE" altLang="fr-FR" sz="2000" b="1" dirty="0" smtClean="0">
                <a:solidFill>
                  <a:srgbClr val="000000"/>
                </a:solidFill>
              </a:rPr>
              <a:t>Test-Achats, </a:t>
            </a:r>
            <a:r>
              <a:rPr lang="fr-BE" altLang="fr-FR" sz="2000" b="1" dirty="0" smtClean="0">
                <a:solidFill>
                  <a:srgbClr val="000000"/>
                </a:solidFill>
              </a:rPr>
              <a:t>Inter-Environnement Wallonie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fr-BE" altLang="fr-FR" sz="8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BE" altLang="fr-FR" sz="1600" dirty="0" smtClean="0">
                <a:solidFill>
                  <a:srgbClr val="000000"/>
                </a:solidFill>
              </a:rPr>
              <a:t>Audition à la Commission Infrastructure de la Chambre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BE" altLang="fr-FR" sz="1600" dirty="0" smtClean="0">
                <a:solidFill>
                  <a:srgbClr val="000000"/>
                </a:solidFill>
              </a:rPr>
              <a:t>20 </a:t>
            </a:r>
            <a:r>
              <a:rPr lang="fr-BE" altLang="fr-FR" sz="1600" dirty="0" smtClean="0">
                <a:solidFill>
                  <a:srgbClr val="000000"/>
                </a:solidFill>
              </a:rPr>
              <a:t>janvier 2016</a:t>
            </a:r>
            <a:endParaRPr lang="fr-BE" altLang="fr-FR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BE" altLang="fr-FR" sz="2400" dirty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B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Voir loin pour le rail</a:t>
            </a:r>
            <a:endParaRPr lang="fr-BE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6938" y="3717032"/>
            <a:ext cx="8228013" cy="4257675"/>
          </a:xfrm>
        </p:spPr>
        <p:txBody>
          <a:bodyPr/>
          <a:lstStyle/>
          <a:p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79512" y="-164752"/>
            <a:ext cx="9145016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Helvetica" pitchFamily="34" charset="0"/>
                <a:ea typeface="ＭＳ Ｐゴシック" charset="-128"/>
                <a:cs typeface="Helvetica" pitchFamily="34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r>
              <a:rPr lang="fr-BE" sz="3600" kern="0" cap="small" dirty="0" smtClean="0">
                <a:solidFill>
                  <a:srgbClr val="97BF0D"/>
                </a:solidFill>
              </a:rPr>
              <a:t>Gares = nœuds de </a:t>
            </a:r>
          </a:p>
          <a:p>
            <a:r>
              <a:rPr lang="fr-BE" sz="3600" kern="0" cap="small" dirty="0" smtClean="0">
                <a:solidFill>
                  <a:srgbClr val="97BF0D"/>
                </a:solidFill>
              </a:rPr>
              <a:t>correspondances intermodaux</a:t>
            </a:r>
            <a:endParaRPr lang="fr-BE" sz="3600" kern="0" cap="small" dirty="0">
              <a:solidFill>
                <a:srgbClr val="97BF0D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 l="2784" t="14635" r="5359" b="21140"/>
          <a:stretch>
            <a:fillRect/>
          </a:stretch>
        </p:blipFill>
        <p:spPr bwMode="auto">
          <a:xfrm>
            <a:off x="145678" y="1340768"/>
            <a:ext cx="8962826" cy="437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2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Une politique tarifaire cohérente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0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Quelques jalons pour atteindre cette vision stratégique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6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Des jalons </a:t>
            </a:r>
            <a:r>
              <a:rPr lang="fr-BE" sz="3600" b="1" cap="small" dirty="0" smtClean="0">
                <a:solidFill>
                  <a:srgbClr val="E85412"/>
                </a:solidFill>
              </a:rPr>
              <a:t>externes </a:t>
            </a:r>
            <a:br>
              <a:rPr lang="fr-BE" sz="3600" b="1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au monde ferroviaire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3613"/>
            <a:ext cx="8228013" cy="4257675"/>
          </a:xfrm>
        </p:spPr>
        <p:txBody>
          <a:bodyPr/>
          <a:lstStyle/>
          <a:p>
            <a:r>
              <a:rPr lang="fr-BE" dirty="0" smtClean="0"/>
              <a:t>Aménagement du territoire </a:t>
            </a:r>
          </a:p>
          <a:p>
            <a:r>
              <a:rPr lang="fr-BE" dirty="0" smtClean="0"/>
              <a:t>Urbanisme (quartiers de gare)</a:t>
            </a:r>
          </a:p>
          <a:p>
            <a:r>
              <a:rPr lang="fr-BE" dirty="0" smtClean="0"/>
              <a:t>Fiscalité automobile (TMC, accises, voitures de société)</a:t>
            </a:r>
          </a:p>
          <a:p>
            <a:r>
              <a:rPr lang="fr-BE" dirty="0" smtClean="0"/>
              <a:t>Politique de stationnement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11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Des jalons </a:t>
            </a:r>
            <a:r>
              <a:rPr lang="fr-BE" sz="3600" b="1" cap="small" dirty="0" smtClean="0">
                <a:solidFill>
                  <a:srgbClr val="E85412"/>
                </a:solidFill>
              </a:rPr>
              <a:t>internes</a:t>
            </a:r>
            <a:r>
              <a:rPr lang="fr-BE" sz="3600" cap="small" dirty="0" smtClean="0">
                <a:solidFill>
                  <a:srgbClr val="E85412"/>
                </a:solidFill>
              </a:rPr>
              <a:t> </a:t>
            </a:r>
            <a:br>
              <a:rPr lang="fr-BE" sz="3600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au monde ferroviaire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6515" y="1600200"/>
            <a:ext cx="8228013" cy="4257675"/>
          </a:xfrm>
        </p:spPr>
        <p:txBody>
          <a:bodyPr/>
          <a:lstStyle/>
          <a:p>
            <a:r>
              <a:rPr lang="fr-BE" dirty="0" smtClean="0"/>
              <a:t>Des schémas d’exploitation de plus en plus ambitieux (Plans de transport successifs)</a:t>
            </a:r>
          </a:p>
          <a:p>
            <a:r>
              <a:rPr lang="fr-BE" dirty="0" smtClean="0"/>
              <a:t>Des investissements planifiés en conséquences (Plans pluriannuels d’investissements – PPI)</a:t>
            </a:r>
          </a:p>
          <a:p>
            <a:r>
              <a:rPr lang="fr-BE" dirty="0" smtClean="0"/>
              <a:t>Une gouvernance cohérente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5" name="Flèche vers le bas 4"/>
          <p:cNvSpPr/>
          <p:nvPr/>
        </p:nvSpPr>
        <p:spPr bwMode="auto">
          <a:xfrm>
            <a:off x="467544" y="1700808"/>
            <a:ext cx="576064" cy="3600400"/>
          </a:xfrm>
          <a:prstGeom prst="downArrow">
            <a:avLst/>
          </a:prstGeom>
          <a:solidFill>
            <a:srgbClr val="E854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61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Des jalons internes </a:t>
            </a:r>
            <a:br>
              <a:rPr lang="fr-BE" sz="3600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au monde ferroviaire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6515" y="1600200"/>
            <a:ext cx="7723957" cy="4257675"/>
          </a:xfrm>
        </p:spPr>
        <p:txBody>
          <a:bodyPr/>
          <a:lstStyle/>
          <a:p>
            <a:r>
              <a:rPr lang="fr-BE" dirty="0" smtClean="0"/>
              <a:t>Des schémas d’exploitation de plus en plus ambitieux : Plans de transport </a:t>
            </a:r>
            <a:r>
              <a:rPr lang="fr-BE" dirty="0"/>
              <a:t>successifs (</a:t>
            </a:r>
            <a:r>
              <a:rPr lang="fr-BE" dirty="0" smtClean="0"/>
              <a:t>2017 </a:t>
            </a:r>
            <a:r>
              <a:rPr lang="fr-BE" dirty="0"/>
              <a:t>– 2020 </a:t>
            </a:r>
            <a:r>
              <a:rPr lang="fr-BE" dirty="0" smtClean="0"/>
              <a:t>	– </a:t>
            </a:r>
            <a:r>
              <a:rPr lang="fr-BE" dirty="0"/>
              <a:t>2023 – 2026 - 2030 </a:t>
            </a:r>
            <a:r>
              <a:rPr lang="fr-BE" dirty="0" smtClean="0"/>
              <a:t>- …)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Flèche vers le bas 4"/>
          <p:cNvSpPr/>
          <p:nvPr/>
        </p:nvSpPr>
        <p:spPr bwMode="auto">
          <a:xfrm>
            <a:off x="467544" y="1700808"/>
            <a:ext cx="576064" cy="3600400"/>
          </a:xfrm>
          <a:prstGeom prst="downArrow">
            <a:avLst/>
          </a:prstGeom>
          <a:solidFill>
            <a:srgbClr val="E854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83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Eléments influençant </a:t>
            </a:r>
            <a:br>
              <a:rPr lang="fr-BE" sz="3600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le plan de transport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Contrat de gestion </a:t>
            </a:r>
            <a:r>
              <a:rPr lang="fr-BE" dirty="0" smtClean="0">
                <a:sym typeface="Wingdings" panose="020B0604020202020204" pitchFamily="2" charset="2"/>
              </a:rPr>
              <a:t>-&gt; définition de l’offre de qualité</a:t>
            </a:r>
            <a:endParaRPr lang="fr-BE" dirty="0" smtClean="0"/>
          </a:p>
          <a:p>
            <a:r>
              <a:rPr lang="fr-BE" dirty="0" smtClean="0"/>
              <a:t>Dotation d’exploitation</a:t>
            </a:r>
          </a:p>
          <a:p>
            <a:r>
              <a:rPr lang="fr-BE" dirty="0" smtClean="0"/>
              <a:t>Redevance d’infrastructure (focus)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65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17941" r="19970" b="10294"/>
          <a:stretch/>
        </p:blipFill>
        <p:spPr bwMode="auto">
          <a:xfrm>
            <a:off x="1102357" y="1422846"/>
            <a:ext cx="6840760" cy="4166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BE" sz="3200" cap="small" dirty="0" smtClean="0">
                <a:solidFill>
                  <a:srgbClr val="97BF0D"/>
                </a:solidFill>
              </a:rPr>
              <a:t>Montant moyen de la redevance d’utilisation en 2011</a:t>
            </a:r>
            <a:endParaRPr lang="fr-BE" sz="3200" cap="small" dirty="0">
              <a:solidFill>
                <a:srgbClr val="97BF0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0269" y="55892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1"/>
                </a:solidFill>
              </a:rPr>
              <a:t>Source : IRG-Rail, </a:t>
            </a:r>
            <a:r>
              <a:rPr lang="fr-BE" i="1" dirty="0" err="1">
                <a:solidFill>
                  <a:schemeClr val="tx1"/>
                </a:solidFill>
              </a:rPr>
              <a:t>Annual</a:t>
            </a:r>
            <a:r>
              <a:rPr lang="fr-BE" i="1" dirty="0">
                <a:solidFill>
                  <a:schemeClr val="tx1"/>
                </a:solidFill>
              </a:rPr>
              <a:t> </a:t>
            </a:r>
            <a:r>
              <a:rPr lang="fr-BE" i="1" dirty="0" err="1">
                <a:solidFill>
                  <a:schemeClr val="tx1"/>
                </a:solidFill>
              </a:rPr>
              <a:t>market</a:t>
            </a:r>
            <a:r>
              <a:rPr lang="fr-BE" i="1" dirty="0">
                <a:solidFill>
                  <a:schemeClr val="tx1"/>
                </a:solidFill>
              </a:rPr>
              <a:t> monitoring report</a:t>
            </a:r>
            <a:r>
              <a:rPr lang="fr-BE" dirty="0">
                <a:solidFill>
                  <a:schemeClr val="tx1"/>
                </a:solidFill>
              </a:rPr>
              <a:t>, février 2013</a:t>
            </a:r>
            <a:r>
              <a:rPr lang="en-US" dirty="0">
                <a:solidFill>
                  <a:schemeClr val="tx1"/>
                </a:solidFill>
              </a:rPr>
              <a:t>, p. 13.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7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8013" cy="1433512"/>
          </a:xfrm>
        </p:spPr>
        <p:txBody>
          <a:bodyPr/>
          <a:lstStyle/>
          <a:p>
            <a:r>
              <a:rPr lang="fr-BE" sz="3200" cap="small" dirty="0">
                <a:solidFill>
                  <a:srgbClr val="97BF0D"/>
                </a:solidFill>
              </a:rPr>
              <a:t>Poids redevance </a:t>
            </a:r>
            <a:br>
              <a:rPr lang="fr-BE" sz="3200" cap="small" dirty="0">
                <a:solidFill>
                  <a:srgbClr val="97BF0D"/>
                </a:solidFill>
              </a:rPr>
            </a:br>
            <a:r>
              <a:rPr lang="fr-BE" sz="3200" cap="small" dirty="0">
                <a:solidFill>
                  <a:srgbClr val="97BF0D"/>
                </a:solidFill>
              </a:rPr>
              <a:t>dans coûts d’exploitation</a:t>
            </a:r>
            <a:endParaRPr lang="fr-BE" sz="3200" cap="small" dirty="0">
              <a:solidFill>
                <a:srgbClr val="97BF0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grpSp>
        <p:nvGrpSpPr>
          <p:cNvPr id="5" name="Groupe 4"/>
          <p:cNvGrpSpPr>
            <a:grpSpLocks/>
          </p:cNvGrpSpPr>
          <p:nvPr/>
        </p:nvGrpSpPr>
        <p:grpSpPr>
          <a:xfrm>
            <a:off x="251520" y="1628800"/>
            <a:ext cx="8640959" cy="3600400"/>
            <a:chOff x="0" y="0"/>
            <a:chExt cx="5762625" cy="19431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6"/>
            <a:stretch/>
          </p:blipFill>
          <p:spPr bwMode="auto">
            <a:xfrm>
              <a:off x="0" y="0"/>
              <a:ext cx="5762625" cy="1943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095750" y="400050"/>
              <a:ext cx="800100" cy="1485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51520" y="5229200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1"/>
                </a:solidFill>
              </a:rPr>
              <a:t>Source : SPW, </a:t>
            </a:r>
            <a:r>
              <a:rPr lang="fr-BE" i="1" dirty="0">
                <a:solidFill>
                  <a:schemeClr val="tx1"/>
                </a:solidFill>
              </a:rPr>
              <a:t>Etude de potentiel et de faisabilité d’une offre ferroviaire urbaine dans les agglomérations de Liège et Charleroi</a:t>
            </a:r>
            <a:r>
              <a:rPr lang="fr-BE" dirty="0">
                <a:solidFill>
                  <a:schemeClr val="tx1"/>
                </a:solidFill>
              </a:rPr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39777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8147248" cy="1080120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revenus d’Infrabel = subtil équilibre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8867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BE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780317" y="1340768"/>
            <a:ext cx="7823398" cy="4176464"/>
            <a:chOff x="0" y="0"/>
            <a:chExt cx="6105525" cy="2419350"/>
          </a:xfrm>
        </p:grpSpPr>
        <p:sp>
          <p:nvSpPr>
            <p:cNvPr id="8" name="Zone de texte 2"/>
            <p:cNvSpPr txBox="1">
              <a:spLocks noChangeArrowheads="1"/>
            </p:cNvSpPr>
            <p:nvPr/>
          </p:nvSpPr>
          <p:spPr bwMode="auto">
            <a:xfrm>
              <a:off x="1866900" y="0"/>
              <a:ext cx="1885950" cy="266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b="1" dirty="0">
                  <a:effectLst/>
                  <a:ea typeface="Calibri"/>
                  <a:cs typeface="Times New Roman"/>
                </a:rPr>
                <a:t>REVENUS D’INFRABEL</a:t>
              </a:r>
              <a:endParaRPr lang="fr-BE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Zone de texte 3"/>
            <p:cNvSpPr txBox="1"/>
            <p:nvPr/>
          </p:nvSpPr>
          <p:spPr>
            <a:xfrm>
              <a:off x="3371850" y="447675"/>
              <a:ext cx="1733550" cy="2667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990600" algn="l"/>
                  <a:tab pos="1247775" algn="l"/>
                </a:tabLst>
              </a:pPr>
              <a:r>
                <a:rPr lang="fr-BE" sz="1500" b="1" dirty="0" smtClean="0">
                  <a:effectLst/>
                  <a:ea typeface="Calibri"/>
                  <a:cs typeface="Times New Roman"/>
                </a:rPr>
                <a:t>Dotations </a:t>
              </a:r>
              <a:r>
                <a:rPr lang="fr-BE" sz="1500" b="1" dirty="0">
                  <a:effectLst/>
                  <a:ea typeface="Calibri"/>
                  <a:cs typeface="Times New Roman"/>
                </a:rPr>
                <a:t>reçues de l’Etat</a:t>
              </a:r>
              <a:endParaRPr lang="fr-BE" sz="15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Zone de texte 5"/>
            <p:cNvSpPr txBox="1"/>
            <p:nvPr/>
          </p:nvSpPr>
          <p:spPr>
            <a:xfrm>
              <a:off x="4371975" y="1095375"/>
              <a:ext cx="1733550" cy="10858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990600" algn="l"/>
                  <a:tab pos="1247775" algn="l"/>
                </a:tabLst>
              </a:pPr>
              <a:r>
                <a:rPr lang="fr-BE" sz="1500" b="1" dirty="0">
                  <a:effectLst/>
                  <a:ea typeface="Calibri"/>
                  <a:cs typeface="Times New Roman"/>
                </a:rPr>
                <a:t>Dotation d’investissement</a:t>
              </a:r>
              <a:r>
                <a:rPr lang="fr-BE" sz="1500" dirty="0">
                  <a:effectLst/>
                  <a:ea typeface="Calibri"/>
                  <a:cs typeface="Times New Roman"/>
                </a:rPr>
                <a:t> (via le Plan pluriannuel d’investissements ou  d’autres fonds spécifiques (ex : Fonds RER))</a:t>
              </a: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1800225" y="266700"/>
              <a:ext cx="581025" cy="61912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3209925" y="266700"/>
              <a:ext cx="419100" cy="13335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3629025" y="714375"/>
              <a:ext cx="123825" cy="20955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4552950" y="714375"/>
              <a:ext cx="285750" cy="33337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à coins arrondis 14"/>
            <p:cNvSpPr/>
            <p:nvPr/>
          </p:nvSpPr>
          <p:spPr>
            <a:xfrm>
              <a:off x="0" y="923925"/>
              <a:ext cx="4105275" cy="1495425"/>
            </a:xfrm>
            <a:prstGeom prst="roundRect">
              <a:avLst/>
            </a:prstGeom>
            <a:ln cmpd="dbl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16" name="Zone de texte 2"/>
            <p:cNvSpPr txBox="1"/>
            <p:nvPr/>
          </p:nvSpPr>
          <p:spPr>
            <a:xfrm>
              <a:off x="142875" y="1095375"/>
              <a:ext cx="1733550" cy="542925"/>
            </a:xfrm>
            <a:prstGeom prst="rect">
              <a:avLst/>
            </a:prstGeom>
            <a:solidFill>
              <a:schemeClr val="lt1"/>
            </a:solidFill>
            <a:ln w="6350" cmpd="dbl">
              <a:solidFill>
                <a:schemeClr val="tx1"/>
              </a:solidFill>
              <a:prstDash val="solid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990600" algn="l"/>
                  <a:tab pos="1247775" algn="l"/>
                </a:tabLst>
              </a:pPr>
              <a:r>
                <a:rPr lang="fr-BE" sz="1500" b="1" dirty="0">
                  <a:effectLst/>
                  <a:ea typeface="Calibri"/>
                  <a:cs typeface="Times New Roman"/>
                </a:rPr>
                <a:t>Redevance d’utilisation </a:t>
              </a:r>
              <a:r>
                <a:rPr lang="fr-BE" sz="1500" dirty="0">
                  <a:effectLst/>
                  <a:ea typeface="Calibri"/>
                  <a:cs typeface="Times New Roman"/>
                </a:rPr>
                <a:t>(facturée aux opérateurs de transport)</a:t>
              </a:r>
            </a:p>
          </p:txBody>
        </p:sp>
        <p:sp>
          <p:nvSpPr>
            <p:cNvPr id="17" name="Zone de texte 4"/>
            <p:cNvSpPr txBox="1"/>
            <p:nvPr/>
          </p:nvSpPr>
          <p:spPr>
            <a:xfrm>
              <a:off x="2257425" y="1095375"/>
              <a:ext cx="1733550" cy="576262"/>
            </a:xfrm>
            <a:prstGeom prst="rect">
              <a:avLst/>
            </a:prstGeom>
            <a:solidFill>
              <a:schemeClr val="lt1"/>
            </a:solidFill>
            <a:ln w="6350" cmpd="dbl">
              <a:solidFill>
                <a:prstClr val="black"/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990600" algn="l"/>
                  <a:tab pos="1247775" algn="l"/>
                </a:tabLst>
              </a:pPr>
              <a:r>
                <a:rPr lang="fr-BE" sz="1500" b="1" dirty="0">
                  <a:effectLst/>
                  <a:ea typeface="Calibri"/>
                  <a:cs typeface="Times New Roman"/>
                </a:rPr>
                <a:t>Dotation d’exploitation</a:t>
              </a:r>
              <a:r>
                <a:rPr lang="fr-BE" sz="1500" dirty="0">
                  <a:effectLst/>
                  <a:ea typeface="Calibri"/>
                  <a:cs typeface="Times New Roman"/>
                </a:rPr>
                <a:t> (via le Contrat de gestion Infrabel – Etat belge)</a:t>
              </a:r>
            </a:p>
          </p:txBody>
        </p:sp>
        <p:sp>
          <p:nvSpPr>
            <p:cNvPr id="18" name="Zone de texte 11"/>
            <p:cNvSpPr txBox="1"/>
            <p:nvPr/>
          </p:nvSpPr>
          <p:spPr>
            <a:xfrm>
              <a:off x="171450" y="2000250"/>
              <a:ext cx="3752850" cy="285750"/>
            </a:xfrm>
            <a:prstGeom prst="rect">
              <a:avLst/>
            </a:prstGeom>
            <a:solidFill>
              <a:schemeClr val="lt1"/>
            </a:solidFill>
            <a:ln w="6350" cmpd="dbl">
              <a:noFill/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BE" sz="1400" i="1" dirty="0">
                  <a:effectLst/>
                  <a:ea typeface="Calibri"/>
                  <a:cs typeface="Times New Roman"/>
                </a:rPr>
                <a:t>= Couverture de l’ensemble des frais d’exploitation d’Infrabel</a:t>
              </a:r>
              <a:endParaRPr lang="fr-BE" sz="1400" dirty="0">
                <a:effectLst/>
                <a:ea typeface="Calibri"/>
                <a:cs typeface="Times New Roman"/>
              </a:endParaRPr>
            </a:p>
          </p:txBody>
        </p:sp>
      </p:grpSp>
      <p:cxnSp>
        <p:nvCxnSpPr>
          <p:cNvPr id="6" name="Connecteur droit avec flèche 5"/>
          <p:cNvCxnSpPr/>
          <p:nvPr/>
        </p:nvCxnSpPr>
        <p:spPr bwMode="auto">
          <a:xfrm flipH="1">
            <a:off x="5509750" y="2573976"/>
            <a:ext cx="299024" cy="2959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>
            <a:off x="6516216" y="2573976"/>
            <a:ext cx="576064" cy="5754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48443" y="51272"/>
            <a:ext cx="8228013" cy="1433512"/>
          </a:xfrm>
        </p:spPr>
        <p:txBody>
          <a:bodyPr/>
          <a:lstStyle/>
          <a:p>
            <a:r>
              <a:rPr lang="fr-BE" altLang="fr-FR" sz="3600" cap="small" dirty="0" smtClean="0">
                <a:solidFill>
                  <a:srgbClr val="E85412"/>
                </a:solidFill>
              </a:rPr>
              <a:t>Plan</a:t>
            </a:r>
            <a:endParaRPr lang="fr-BE" altLang="fr-FR" sz="3600" cap="small" dirty="0">
              <a:solidFill>
                <a:srgbClr val="E85412"/>
              </a:solidFill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8013" cy="3196952"/>
          </a:xfrm>
        </p:spPr>
        <p:txBody>
          <a:bodyPr/>
          <a:lstStyle/>
          <a:p>
            <a:endParaRPr lang="fr-BE" altLang="fr-FR" dirty="0" smtClean="0"/>
          </a:p>
          <a:p>
            <a:endParaRPr lang="fr-BE" altLang="fr-FR" dirty="0" smtClean="0"/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89E996F8-1549-42CF-8D6F-D97568B3B39D}" type="slidenum">
              <a:rPr lang="fr-FR" altLang="fr-FR" smtClean="0">
                <a:solidFill>
                  <a:srgbClr val="000000"/>
                </a:solidFill>
                <a:latin typeface="Helvetica" pitchFamily="34" charset="0"/>
              </a:rPr>
              <a:pPr eaLnBrk="1" hangingPunct="1"/>
              <a:t>2</a:t>
            </a:fld>
            <a:endParaRPr lang="fr-FR" altLang="fr-FR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5536" y="1268760"/>
            <a:ext cx="849694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AutoNum type="arabicPeriod"/>
            </a:pPr>
            <a:r>
              <a:rPr lang="fr-BE" altLang="fr-FR" sz="3000" kern="0" dirty="0" smtClean="0">
                <a:solidFill>
                  <a:srgbClr val="FFC000"/>
                </a:solidFill>
              </a:rPr>
              <a:t>Contexte</a:t>
            </a:r>
            <a:endParaRPr lang="fr-BE" altLang="fr-FR" sz="3000" kern="0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fr-BE" altLang="fr-FR" sz="3000" kern="0" dirty="0" smtClean="0"/>
              <a:t>De l’importance d’une vision stratégique à long terme</a:t>
            </a:r>
          </a:p>
          <a:p>
            <a:pPr marL="514350" indent="-514350">
              <a:buAutoNum type="arabicPeriod"/>
            </a:pPr>
            <a:r>
              <a:rPr lang="fr-BE" altLang="fr-FR" sz="3000" kern="0" dirty="0" smtClean="0"/>
              <a:t>Quelques jalons pour atteindre cette vision</a:t>
            </a:r>
          </a:p>
          <a:p>
            <a:pPr marL="514350" indent="-514350">
              <a:buAutoNum type="arabicPeriod"/>
            </a:pPr>
            <a:r>
              <a:rPr lang="fr-BE" altLang="fr-FR" sz="3000" kern="0" dirty="0" smtClean="0"/>
              <a:t>Conclusion : les marges de manœuvre du Parlement fédéral </a:t>
            </a:r>
            <a:endParaRPr lang="fr-BE" altLang="fr-FR" sz="3000" kern="0" dirty="0" smtClean="0"/>
          </a:p>
        </p:txBody>
      </p:sp>
      <p:sp>
        <p:nvSpPr>
          <p:cNvPr id="2" name="AutoShape 2" descr="imap://c%2Etellier%40iewonline%2Ebe@interne.iewonline.be:143/fetch%3EUID%3E.Projets%20en%20cours.SNCB.Plan%20Transport.Lignes%20rurales%3E98?part=1.1.4&amp;filename=image004.png"/>
          <p:cNvSpPr>
            <a:spLocks noChangeAspect="1" noChangeArrowheads="1"/>
          </p:cNvSpPr>
          <p:nvPr/>
        </p:nvSpPr>
        <p:spPr bwMode="auto">
          <a:xfrm>
            <a:off x="31750" y="0"/>
            <a:ext cx="73628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0736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Contraintes budgétaires fortes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019175" y="8543290"/>
            <a:ext cx="5610225" cy="495300"/>
            <a:chOff x="0" y="0"/>
            <a:chExt cx="5610225" cy="495300"/>
          </a:xfrm>
        </p:grpSpPr>
        <p:sp>
          <p:nvSpPr>
            <p:cNvPr id="6" name="Zone de texte 18"/>
            <p:cNvSpPr txBox="1"/>
            <p:nvPr/>
          </p:nvSpPr>
          <p:spPr>
            <a:xfrm>
              <a:off x="0" y="19050"/>
              <a:ext cx="1733550" cy="304800"/>
            </a:xfrm>
            <a:prstGeom prst="rect">
              <a:avLst/>
            </a:prstGeom>
            <a:solidFill>
              <a:schemeClr val="lt1"/>
            </a:solidFill>
            <a:ln w="6350" cmpd="dbl">
              <a:solidFill>
                <a:schemeClr val="tx1"/>
              </a:solidFill>
              <a:prstDash val="solid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990600" algn="l"/>
                  <a:tab pos="1247775" algn="l"/>
                </a:tabLst>
              </a:pPr>
              <a:r>
                <a:rPr lang="fr-BE" sz="1100" b="1">
                  <a:effectLst/>
                  <a:ea typeface="Calibri"/>
                  <a:cs typeface="Times New Roman"/>
                </a:rPr>
                <a:t>Redevance d’utilisation </a:t>
              </a:r>
              <a:endParaRPr lang="fr-BE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Zone de texte 19"/>
            <p:cNvSpPr txBox="1"/>
            <p:nvPr/>
          </p:nvSpPr>
          <p:spPr>
            <a:xfrm>
              <a:off x="3752850" y="0"/>
              <a:ext cx="1857375" cy="4953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tabLst>
                  <a:tab pos="990600" algn="l"/>
                  <a:tab pos="1247775" algn="l"/>
                </a:tabLst>
              </a:pPr>
              <a:r>
                <a:rPr lang="fr-BE" sz="1100" b="1">
                  <a:effectLst/>
                  <a:ea typeface="Calibri"/>
                  <a:cs typeface="Times New Roman"/>
                </a:rPr>
                <a:t>Dotation d’exploitation reçue de l’Etat</a:t>
              </a:r>
              <a:endParaRPr lang="fr-BE" sz="1100">
                <a:effectLst/>
                <a:ea typeface="Calibri"/>
                <a:cs typeface="Times New Roman"/>
              </a:endParaRPr>
            </a:p>
          </p:txBody>
        </p:sp>
      </p:grpSp>
      <p:cxnSp>
        <p:nvCxnSpPr>
          <p:cNvPr id="8" name="Connecteur droit 7"/>
          <p:cNvCxnSpPr/>
          <p:nvPr/>
        </p:nvCxnSpPr>
        <p:spPr>
          <a:xfrm>
            <a:off x="2752725" y="8676640"/>
            <a:ext cx="2962275" cy="618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715000" y="9038590"/>
            <a:ext cx="0" cy="256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876425" y="8867140"/>
            <a:ext cx="0" cy="427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885950" y="8743315"/>
            <a:ext cx="2886075" cy="551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7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7225" algn="l"/>
              </a:tabLst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" y="1196752"/>
            <a:ext cx="8752443" cy="14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51288" y="2852936"/>
            <a:ext cx="85979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BE" sz="2400" dirty="0" smtClean="0">
                <a:solidFill>
                  <a:schemeClr val="tx1"/>
                </a:solidFill>
              </a:rPr>
              <a:t>Equilibre financier sur une période de cinq ans</a:t>
            </a:r>
          </a:p>
          <a:p>
            <a:pPr marL="342900" indent="-342900">
              <a:buAutoNum type="arabicPeriod"/>
            </a:pPr>
            <a:endParaRPr lang="fr-BE" sz="24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fr-BE" sz="2400" dirty="0" smtClean="0">
                <a:solidFill>
                  <a:schemeClr val="tx1"/>
                </a:solidFill>
              </a:rPr>
              <a:t>Limitation de la dotation d’exploitation à 50% de l’ensemble des recettes d’Infrabel.  Sinon, consolidation du budget (et de la dette) d’Infrabel aux comptes de l’Etat.</a:t>
            </a:r>
          </a:p>
          <a:p>
            <a:endParaRPr lang="fr-BE" sz="2400" dirty="0" smtClean="0">
              <a:solidFill>
                <a:schemeClr val="tx1"/>
              </a:solidFill>
            </a:endParaRPr>
          </a:p>
          <a:p>
            <a:r>
              <a:rPr lang="fr-BE" sz="2400" b="1" dirty="0" smtClean="0">
                <a:solidFill>
                  <a:schemeClr val="tx1"/>
                </a:solidFill>
              </a:rPr>
              <a:t>Marges de manœuvre?  </a:t>
            </a:r>
            <a:r>
              <a:rPr lang="fr-BE" sz="2400" dirty="0" smtClean="0">
                <a:solidFill>
                  <a:schemeClr val="tx1"/>
                </a:solidFill>
              </a:rPr>
              <a:t>Actuellement, 49% des coûts d’Infrabel seraient couverts par la dotation de l’Etat fédéral, d’après le GI.</a:t>
            </a:r>
          </a:p>
          <a:p>
            <a:pPr marL="342900" indent="-342900">
              <a:buAutoNum type="arabicPeriod"/>
            </a:pPr>
            <a:endParaRPr lang="fr-BE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14" y="-99392"/>
            <a:ext cx="8619466" cy="1433512"/>
          </a:xfrm>
        </p:spPr>
        <p:txBody>
          <a:bodyPr/>
          <a:lstStyle/>
          <a:p>
            <a:r>
              <a:rPr lang="fr-BE" sz="3200" cap="small" dirty="0" smtClean="0">
                <a:solidFill>
                  <a:srgbClr val="97BF0D"/>
                </a:solidFill>
              </a:rPr>
              <a:t>Composition de la redevance d’utilisation</a:t>
            </a:r>
            <a:endParaRPr lang="fr-BE" sz="3200" dirty="0">
              <a:solidFill>
                <a:srgbClr val="97BF0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4097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28529" r="11868" b="25882"/>
          <a:stretch>
            <a:fillRect/>
          </a:stretch>
        </p:blipFill>
        <p:spPr bwMode="auto">
          <a:xfrm>
            <a:off x="294509" y="1124744"/>
            <a:ext cx="859797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3014" y="4077072"/>
            <a:ext cx="859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1"/>
                </a:solidFill>
              </a:rPr>
              <a:t>TR-L/RS-L : redevance sillon-ligne</a:t>
            </a:r>
          </a:p>
          <a:p>
            <a:r>
              <a:rPr lang="fr-BE" dirty="0">
                <a:solidFill>
                  <a:schemeClr val="tx1"/>
                </a:solidFill>
              </a:rPr>
              <a:t>TR-I/RS-I </a:t>
            </a:r>
            <a:r>
              <a:rPr lang="fr-BE" dirty="0" smtClean="0">
                <a:solidFill>
                  <a:schemeClr val="tx1"/>
                </a:solidFill>
              </a:rPr>
              <a:t>: redevance sillon-installation </a:t>
            </a:r>
            <a:endParaRPr lang="fr-BE" dirty="0">
              <a:solidFill>
                <a:schemeClr val="tx1"/>
              </a:solidFill>
            </a:endParaRPr>
          </a:p>
          <a:p>
            <a:r>
              <a:rPr lang="fr-BE" dirty="0" smtClean="0">
                <a:solidFill>
                  <a:schemeClr val="tx1"/>
                </a:solidFill>
              </a:rPr>
              <a:t>RR/RM : redevance opérations de manœuvre</a:t>
            </a:r>
          </a:p>
          <a:p>
            <a:r>
              <a:rPr lang="fr-BE" dirty="0">
                <a:solidFill>
                  <a:schemeClr val="tx1"/>
                </a:solidFill>
              </a:rPr>
              <a:t>AK/FA : frais </a:t>
            </a:r>
            <a:r>
              <a:rPr lang="fr-BE" dirty="0" smtClean="0">
                <a:solidFill>
                  <a:schemeClr val="tx1"/>
                </a:solidFill>
              </a:rPr>
              <a:t>administratifs 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4048" y="407707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>
                <a:solidFill>
                  <a:schemeClr val="tx1"/>
                </a:solidFill>
              </a:rPr>
              <a:t>Prix moyen actuel en Belgique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Trafic voyageur = 7€/tr.km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Trafic fret = 2€/tr.km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LGV </a:t>
            </a:r>
            <a:r>
              <a:rPr lang="fr-BE" dirty="0">
                <a:solidFill>
                  <a:schemeClr val="tx1"/>
                </a:solidFill>
              </a:rPr>
              <a:t>=</a:t>
            </a:r>
            <a:r>
              <a:rPr lang="fr-BE" dirty="0" smtClean="0">
                <a:solidFill>
                  <a:schemeClr val="tx1"/>
                </a:solidFill>
              </a:rPr>
              <a:t> 11€/tr.km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4509" y="5445224"/>
            <a:ext cx="9030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>
                <a:solidFill>
                  <a:schemeClr val="tx1"/>
                </a:solidFill>
              </a:rPr>
              <a:t>Ensemble </a:t>
            </a:r>
            <a:r>
              <a:rPr lang="fr-BE" u="sng" dirty="0">
                <a:solidFill>
                  <a:schemeClr val="tx1"/>
                </a:solidFill>
              </a:rPr>
              <a:t>des redevances perçues sur réseau belge (fret et TGV incluses)</a:t>
            </a:r>
            <a:r>
              <a:rPr lang="fr-BE" dirty="0">
                <a:solidFill>
                  <a:schemeClr val="tx1"/>
                </a:solidFill>
              </a:rPr>
              <a:t> = </a:t>
            </a:r>
            <a:endParaRPr lang="fr-BE" dirty="0" smtClean="0">
              <a:solidFill>
                <a:schemeClr val="tx1"/>
              </a:solidFill>
            </a:endParaRPr>
          </a:p>
          <a:p>
            <a:r>
              <a:rPr lang="fr-BE" dirty="0" smtClean="0">
                <a:solidFill>
                  <a:schemeClr val="tx1"/>
                </a:solidFill>
              </a:rPr>
              <a:t>680 </a:t>
            </a:r>
            <a:r>
              <a:rPr lang="fr-BE" dirty="0">
                <a:solidFill>
                  <a:schemeClr val="tx1"/>
                </a:solidFill>
              </a:rPr>
              <a:t>millions € /an </a:t>
            </a:r>
            <a:r>
              <a:rPr lang="fr-BE" sz="1000" dirty="0">
                <a:solidFill>
                  <a:schemeClr val="tx1"/>
                </a:solidFill>
              </a:rPr>
              <a:t>(chiffres 2014, Infrabel)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10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28588"/>
            <a:ext cx="7859216" cy="852140"/>
          </a:xfrm>
        </p:spPr>
        <p:txBody>
          <a:bodyPr/>
          <a:lstStyle/>
          <a:p>
            <a:r>
              <a:rPr lang="fr-BE" sz="3600" cap="small" dirty="0">
                <a:solidFill>
                  <a:srgbClr val="97BF0D"/>
                </a:solidFill>
              </a:rPr>
              <a:t>Redevance sillon-ligne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8013" cy="4257675"/>
          </a:xfrm>
        </p:spPr>
        <p:txBody>
          <a:bodyPr/>
          <a:lstStyle/>
          <a:p>
            <a:pPr marL="0" indent="0" algn="ctr">
              <a:buNone/>
            </a:pPr>
            <a:r>
              <a:rPr lang="fr-BE" sz="2400" b="1" dirty="0" smtClean="0">
                <a:solidFill>
                  <a:srgbClr val="E85412"/>
                </a:solidFill>
              </a:rPr>
              <a:t>P </a:t>
            </a:r>
            <a:r>
              <a:rPr lang="fr-BE" sz="2400" b="1" dirty="0">
                <a:solidFill>
                  <a:srgbClr val="E85412"/>
                </a:solidFill>
              </a:rPr>
              <a:t>* Pt * L * C * C1 * C2 * Ce * H * </a:t>
            </a:r>
            <a:r>
              <a:rPr lang="fr-BE" sz="2400" b="1" dirty="0" smtClean="0">
                <a:solidFill>
                  <a:srgbClr val="E85412"/>
                </a:solidFill>
              </a:rPr>
              <a:t>T</a:t>
            </a:r>
          </a:p>
          <a:p>
            <a:pPr marL="0" indent="0">
              <a:buNone/>
            </a:pPr>
            <a:r>
              <a:rPr lang="fr-BE" sz="2400" dirty="0" smtClean="0"/>
              <a:t>où </a:t>
            </a:r>
            <a:r>
              <a:rPr lang="fr-BE" sz="2400" dirty="0"/>
              <a:t>P = prix de base = 0,346140 € </a:t>
            </a:r>
            <a:r>
              <a:rPr lang="fr-BE" sz="2400" dirty="0" smtClean="0"/>
              <a:t>/ </a:t>
            </a:r>
            <a:r>
              <a:rPr lang="fr-BE" sz="2400" dirty="0"/>
              <a:t>km</a:t>
            </a:r>
          </a:p>
          <a:p>
            <a:pPr marL="0" indent="0">
              <a:buNone/>
            </a:pPr>
            <a:r>
              <a:rPr lang="fr-BE" sz="2400" dirty="0"/>
              <a:t>où Pt = priorité de </a:t>
            </a:r>
            <a:r>
              <a:rPr lang="fr-BE" sz="2400" dirty="0" smtClean="0"/>
              <a:t>circulation</a:t>
            </a:r>
          </a:p>
          <a:p>
            <a:pPr marL="0" indent="0">
              <a:buNone/>
            </a:pPr>
            <a:r>
              <a:rPr lang="fr-BE" sz="2400" dirty="0" smtClean="0"/>
              <a:t>où L = longueur de la section</a:t>
            </a:r>
          </a:p>
          <a:p>
            <a:pPr marL="0" indent="0">
              <a:buNone/>
            </a:pPr>
            <a:r>
              <a:rPr lang="fr-BE" sz="2400" dirty="0"/>
              <a:t>o</a:t>
            </a:r>
            <a:r>
              <a:rPr lang="fr-BE" sz="2400" dirty="0" smtClean="0"/>
              <a:t>ù C </a:t>
            </a:r>
            <a:r>
              <a:rPr lang="fr-BE" sz="2400" dirty="0"/>
              <a:t>= masse du train</a:t>
            </a:r>
          </a:p>
          <a:p>
            <a:pPr marL="0" indent="0">
              <a:buNone/>
            </a:pPr>
            <a:r>
              <a:rPr lang="fr-BE" sz="2400" dirty="0"/>
              <a:t>où C1 = importance opérationnelle de la ligne</a:t>
            </a:r>
          </a:p>
          <a:p>
            <a:pPr marL="0" indent="0">
              <a:buNone/>
            </a:pPr>
            <a:r>
              <a:rPr lang="fr-BE" sz="2400" dirty="0"/>
              <a:t>où C2 = équipement technique de la ligne</a:t>
            </a:r>
          </a:p>
          <a:p>
            <a:pPr marL="0" indent="0">
              <a:buNone/>
            </a:pPr>
            <a:r>
              <a:rPr lang="fr-BE" sz="2400" dirty="0"/>
              <a:t>où Ce = coefficient d’incidence </a:t>
            </a:r>
            <a:r>
              <a:rPr lang="fr-BE" sz="2400" dirty="0" smtClean="0"/>
              <a:t>environnementale (=1)</a:t>
            </a:r>
            <a:endParaRPr lang="fr-BE" sz="2400" dirty="0"/>
          </a:p>
          <a:p>
            <a:pPr marL="0" indent="0">
              <a:buNone/>
            </a:pPr>
            <a:r>
              <a:rPr lang="fr-BE" sz="2400" dirty="0"/>
              <a:t>où H = jour ou heure de circulation</a:t>
            </a:r>
          </a:p>
          <a:p>
            <a:pPr marL="0" indent="0">
              <a:buNone/>
            </a:pPr>
            <a:r>
              <a:rPr lang="fr-BE" sz="2400" dirty="0"/>
              <a:t>où T = écart relatif entre vitesse commerciale du service et la vitesse standard sur le réseau</a:t>
            </a:r>
          </a:p>
          <a:p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14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8013" cy="4257675"/>
          </a:xfrm>
        </p:spPr>
        <p:txBody>
          <a:bodyPr/>
          <a:lstStyle/>
          <a:p>
            <a:pPr marL="0" indent="0" algn="ctr">
              <a:buNone/>
            </a:pPr>
            <a:r>
              <a:rPr lang="fr-BE" sz="2400" b="1" dirty="0" err="1">
                <a:solidFill>
                  <a:srgbClr val="E85412"/>
                </a:solidFill>
              </a:rPr>
              <a:t>Pv</a:t>
            </a:r>
            <a:r>
              <a:rPr lang="fr-BE" sz="2400" b="1" dirty="0">
                <a:solidFill>
                  <a:srgbClr val="E85412"/>
                </a:solidFill>
              </a:rPr>
              <a:t> </a:t>
            </a:r>
            <a:r>
              <a:rPr lang="fr-BE" sz="2400" b="1" dirty="0" smtClean="0">
                <a:solidFill>
                  <a:srgbClr val="E85412"/>
                </a:solidFill>
              </a:rPr>
              <a:t>* </a:t>
            </a:r>
            <a:r>
              <a:rPr lang="fr-BE" sz="2400" b="1" dirty="0">
                <a:solidFill>
                  <a:srgbClr val="E85412"/>
                </a:solidFill>
              </a:rPr>
              <a:t>Cu * </a:t>
            </a:r>
            <a:r>
              <a:rPr lang="fr-BE" sz="2400" b="1" dirty="0" smtClean="0">
                <a:solidFill>
                  <a:srgbClr val="E85412"/>
                </a:solidFill>
              </a:rPr>
              <a:t>Ci</a:t>
            </a:r>
          </a:p>
          <a:p>
            <a:pPr marL="0" indent="0" algn="ctr">
              <a:buNone/>
            </a:pPr>
            <a:endParaRPr lang="fr-BE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2400" dirty="0"/>
              <a:t>où </a:t>
            </a:r>
            <a:r>
              <a:rPr lang="fr-BE" sz="2400" dirty="0" err="1" smtClean="0"/>
              <a:t>Pv</a:t>
            </a:r>
            <a:r>
              <a:rPr lang="fr-BE" sz="2400" dirty="0" smtClean="0"/>
              <a:t> </a:t>
            </a:r>
            <a:r>
              <a:rPr lang="fr-BE" sz="2400" dirty="0"/>
              <a:t>= prix de base = </a:t>
            </a:r>
            <a:r>
              <a:rPr lang="fr-BE" sz="2400" dirty="0">
                <a:solidFill>
                  <a:schemeClr val="tx1"/>
                </a:solidFill>
              </a:rPr>
              <a:t>2,186147 </a:t>
            </a:r>
            <a:r>
              <a:rPr lang="fr-BE" sz="2400" dirty="0" smtClean="0"/>
              <a:t>€</a:t>
            </a:r>
            <a:r>
              <a:rPr lang="fr-BE" sz="2400" dirty="0"/>
              <a:t> / km</a:t>
            </a:r>
          </a:p>
          <a:p>
            <a:pPr marL="0" indent="0">
              <a:buNone/>
            </a:pPr>
            <a:r>
              <a:rPr lang="fr-BE" sz="2400" dirty="0"/>
              <a:t>où </a:t>
            </a:r>
            <a:r>
              <a:rPr lang="fr-BE" sz="2400" dirty="0" smtClean="0"/>
              <a:t>Cu </a:t>
            </a:r>
            <a:r>
              <a:rPr lang="fr-BE" sz="2400" dirty="0"/>
              <a:t>= </a:t>
            </a:r>
            <a:r>
              <a:rPr lang="fr-BE" sz="2400" dirty="0" smtClean="0"/>
              <a:t>nature de l’arrêt (origine, destination, intermédiaire)</a:t>
            </a:r>
            <a:endParaRPr lang="fr-BE" sz="2400" dirty="0"/>
          </a:p>
          <a:p>
            <a:pPr marL="0" indent="0">
              <a:buNone/>
            </a:pPr>
            <a:r>
              <a:rPr lang="fr-BE" sz="2400" dirty="0"/>
              <a:t>où </a:t>
            </a:r>
            <a:r>
              <a:rPr lang="fr-BE" sz="2400" dirty="0" smtClean="0"/>
              <a:t>Ci = importance opérationnelle et équipement de l’arrêt</a:t>
            </a:r>
            <a:endParaRPr lang="fr-BE" sz="2400" dirty="0"/>
          </a:p>
          <a:p>
            <a:pPr marL="0" indent="0" algn="ctr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cap="small" dirty="0">
                <a:solidFill>
                  <a:srgbClr val="97BF0D"/>
                </a:solidFill>
              </a:rPr>
              <a:t>Redevance </a:t>
            </a:r>
            <a:r>
              <a:rPr lang="fr-BE" sz="3600" cap="small" dirty="0" smtClean="0">
                <a:solidFill>
                  <a:srgbClr val="97BF0D"/>
                </a:solidFill>
              </a:rPr>
              <a:t>sillon-installation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7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224136"/>
          </a:xfrm>
        </p:spPr>
        <p:txBody>
          <a:bodyPr/>
          <a:lstStyle/>
          <a:p>
            <a:r>
              <a:rPr lang="fr-BE" sz="3600" cap="small" dirty="0">
                <a:solidFill>
                  <a:srgbClr val="97BF0D"/>
                </a:solidFill>
              </a:rPr>
              <a:t>Directive </a:t>
            </a:r>
            <a:r>
              <a:rPr lang="fr-BE" sz="3600" cap="small" dirty="0" smtClean="0">
                <a:solidFill>
                  <a:srgbClr val="97BF0D"/>
                </a:solidFill>
              </a:rPr>
              <a:t>2012/34/EC </a:t>
            </a:r>
            <a:endParaRPr lang="fr-BE" sz="1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8013" cy="4257675"/>
          </a:xfrm>
        </p:spPr>
        <p:txBody>
          <a:bodyPr/>
          <a:lstStyle/>
          <a:p>
            <a:r>
              <a:rPr lang="fr-BE" sz="2800" dirty="0" smtClean="0"/>
              <a:t>Deux parties à la redevance : </a:t>
            </a:r>
          </a:p>
          <a:p>
            <a:pPr lvl="1"/>
            <a:r>
              <a:rPr lang="fr-BE" sz="2400" b="1" dirty="0" smtClean="0"/>
              <a:t>Coûts directs </a:t>
            </a:r>
            <a:r>
              <a:rPr lang="fr-BE" sz="2400" dirty="0" smtClean="0"/>
              <a:t>(obligatoire) : variables selon niveau de trafic (ex : usure des voies, etc.)  </a:t>
            </a:r>
          </a:p>
          <a:p>
            <a:pPr marL="457200" lvl="1" indent="0">
              <a:buNone/>
            </a:pPr>
            <a:r>
              <a:rPr lang="fr-BE" sz="2400" dirty="0"/>
              <a:t>	</a:t>
            </a:r>
            <a:r>
              <a:rPr lang="fr-BE" sz="2000" dirty="0" smtClean="0"/>
              <a:t>= une partie des coûts seulement (coûts fixes importants)</a:t>
            </a:r>
          </a:p>
          <a:p>
            <a:pPr lvl="1"/>
            <a:r>
              <a:rPr lang="fr-BE" sz="2400" b="1" dirty="0" smtClean="0"/>
              <a:t>Mark-up</a:t>
            </a:r>
            <a:r>
              <a:rPr lang="fr-BE" sz="2400" dirty="0" smtClean="0"/>
              <a:t> </a:t>
            </a:r>
            <a:r>
              <a:rPr lang="fr-BE" sz="2400" dirty="0" smtClean="0"/>
              <a:t>(optionnelle) : majoration sur certains segments (ex : LGV)</a:t>
            </a:r>
          </a:p>
          <a:p>
            <a:r>
              <a:rPr lang="fr-BE" sz="2800" dirty="0" smtClean="0"/>
              <a:t>Détermination de la nouvelle structure de la redevance d’utilisation permettra de déterminer hauteur nécessaire de la dotation d’exploitation (contrat gestion)</a:t>
            </a:r>
          </a:p>
          <a:p>
            <a:pPr marL="457200" lvl="1" indent="0">
              <a:buNone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6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Agenda européen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8013" cy="4257675"/>
          </a:xfrm>
        </p:spPr>
        <p:txBody>
          <a:bodyPr/>
          <a:lstStyle/>
          <a:p>
            <a:r>
              <a:rPr lang="fr-BE" dirty="0" smtClean="0"/>
              <a:t>12 juin 2015 : CE détermine modalités relatives aux coûts directs </a:t>
            </a:r>
          </a:p>
          <a:p>
            <a:r>
              <a:rPr lang="fr-BE" dirty="0" smtClean="0"/>
              <a:t>Juin 2016 : Infrabel soumet sa formule de coûts directs au régulateur + approbation de sa proposition de mark-</a:t>
            </a:r>
            <a:r>
              <a:rPr lang="fr-BE" dirty="0" err="1" smtClean="0"/>
              <a:t>ups</a:t>
            </a:r>
            <a:r>
              <a:rPr lang="fr-BE" dirty="0" smtClean="0"/>
              <a:t> par AR</a:t>
            </a:r>
          </a:p>
          <a:p>
            <a:r>
              <a:rPr lang="fr-BE" dirty="0" smtClean="0"/>
              <a:t>Décembre 2017 : publication dans DRR</a:t>
            </a:r>
          </a:p>
          <a:p>
            <a:r>
              <a:rPr lang="fr-BE" dirty="0" smtClean="0"/>
              <a:t>Janvier 2019 : mise en œuvre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0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304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Enjeu d’une révision </a:t>
            </a:r>
            <a:br>
              <a:rPr lang="fr-BE" sz="3600" cap="small" dirty="0" smtClean="0">
                <a:solidFill>
                  <a:srgbClr val="97BF0D"/>
                </a:solidFill>
              </a:rPr>
            </a:br>
            <a:r>
              <a:rPr lang="fr-BE" sz="3600" cap="small" dirty="0" smtClean="0">
                <a:solidFill>
                  <a:srgbClr val="97BF0D"/>
                </a:solidFill>
              </a:rPr>
              <a:t>de la redevance d’utilisation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9637"/>
            <a:ext cx="8228013" cy="4257675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smtClean="0"/>
              <a:t>Trouver un modèle économique qui favorise l’amélioration de l’offre, les initiatives « commerciales » (au service du client, actuel ou potentiel) et qui ne pénalise pas les lignes de desserte locale (L).</a:t>
            </a:r>
          </a:p>
          <a:p>
            <a:pPr marL="0" indent="0" algn="ctr">
              <a:buNone/>
            </a:pPr>
            <a:endParaRPr lang="fr-BE" sz="1100" b="1" dirty="0" smtClean="0">
              <a:sym typeface="Wingdings" panose="020B0604020202020204" pitchFamily="2" charset="2"/>
            </a:endParaRPr>
          </a:p>
          <a:p>
            <a:pPr marL="0" indent="0" algn="ctr">
              <a:buNone/>
            </a:pPr>
            <a:r>
              <a:rPr lang="fr-BE" b="1" dirty="0" smtClean="0">
                <a:sym typeface="Wingdings" panose="020B0604020202020204" pitchFamily="2" charset="2"/>
              </a:rPr>
              <a:t>3 </a:t>
            </a:r>
            <a:r>
              <a:rPr lang="fr-BE" b="1" dirty="0" smtClean="0">
                <a:sym typeface="Wingdings" panose="020B0604020202020204" pitchFamily="2" charset="2"/>
              </a:rPr>
              <a:t>scénarios envisagés</a:t>
            </a:r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3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BE" sz="3600" cap="small" dirty="0">
                <a:solidFill>
                  <a:srgbClr val="97BF0D"/>
                </a:solidFill>
              </a:rPr>
              <a:t>Scénario </a:t>
            </a:r>
            <a:r>
              <a:rPr lang="fr-BE" sz="3600" cap="small" dirty="0" smtClean="0">
                <a:solidFill>
                  <a:srgbClr val="97BF0D"/>
                </a:solidFill>
              </a:rPr>
              <a:t>1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8191" y="1556792"/>
            <a:ext cx="4040188" cy="639762"/>
          </a:xfrm>
        </p:spPr>
        <p:txBody>
          <a:bodyPr/>
          <a:lstStyle/>
          <a:p>
            <a:r>
              <a:rPr lang="fr-BE" dirty="0" smtClean="0"/>
              <a:t>Avantages	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8191" y="2276872"/>
            <a:ext cx="4040188" cy="4497363"/>
          </a:xfrm>
        </p:spPr>
        <p:txBody>
          <a:bodyPr/>
          <a:lstStyle/>
          <a:p>
            <a:r>
              <a:rPr lang="fr-BE" dirty="0" smtClean="0"/>
              <a:t>Soutien au développement de l’offre </a:t>
            </a:r>
          </a:p>
          <a:p>
            <a:r>
              <a:rPr lang="fr-BE" dirty="0" smtClean="0"/>
              <a:t>Ecoute accrue desiderata de la clientèle finale</a:t>
            </a:r>
          </a:p>
          <a:p>
            <a:r>
              <a:rPr lang="fr-BE" dirty="0" smtClean="0"/>
              <a:t>Jeu à somme nulle pour l’Etat (transfert)</a:t>
            </a:r>
          </a:p>
          <a:p>
            <a:r>
              <a:rPr lang="fr-BE" dirty="0" smtClean="0"/>
              <a:t>Adaptation possible à des objectifs politiques (mark </a:t>
            </a:r>
            <a:r>
              <a:rPr lang="fr-BE" dirty="0" err="1" smtClean="0"/>
              <a:t>ups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41775" cy="639762"/>
          </a:xfrm>
        </p:spPr>
        <p:txBody>
          <a:bodyPr/>
          <a:lstStyle/>
          <a:p>
            <a:r>
              <a:rPr lang="fr-BE" dirty="0" smtClean="0"/>
              <a:t>Inconvénients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2276872"/>
            <a:ext cx="4041775" cy="4497363"/>
          </a:xfrm>
        </p:spPr>
        <p:txBody>
          <a:bodyPr/>
          <a:lstStyle/>
          <a:p>
            <a:r>
              <a:rPr lang="fr-BE" dirty="0" smtClean="0"/>
              <a:t>Intégration dette d’Infrabel dans giron budgétaire de l’Etat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C6171E4-B01C-4672-A65C-0361CF671F3D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716503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>
                <a:solidFill>
                  <a:schemeClr val="tx1"/>
                </a:solidFill>
              </a:rPr>
              <a:t>= Réduction sensible de la redevance d’utilisation ; Etat subventionne davantage le GI et moins l’opérateur.  Inspiration : modèles hollandais ou suisse.  </a:t>
            </a:r>
          </a:p>
          <a:p>
            <a:pPr algn="ctr"/>
            <a:r>
              <a:rPr lang="fr-BE" i="1" dirty="0" smtClean="0">
                <a:solidFill>
                  <a:schemeClr val="tx1"/>
                </a:solidFill>
              </a:rPr>
              <a:t>Favorise l’ouverture du marché et l’initiative commerciale.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 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5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BE" sz="3600" cap="small" dirty="0">
                <a:solidFill>
                  <a:srgbClr val="97BF0D"/>
                </a:solidFill>
              </a:rPr>
              <a:t>Scénario </a:t>
            </a:r>
            <a:r>
              <a:rPr lang="fr-BE" sz="3600" cap="small" dirty="0" smtClean="0">
                <a:solidFill>
                  <a:srgbClr val="97BF0D"/>
                </a:solidFill>
              </a:rPr>
              <a:t>2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19869"/>
            <a:ext cx="4040188" cy="639762"/>
          </a:xfrm>
        </p:spPr>
        <p:txBody>
          <a:bodyPr/>
          <a:lstStyle/>
          <a:p>
            <a:r>
              <a:rPr lang="fr-BE" dirty="0" smtClean="0"/>
              <a:t>Avantages	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39949"/>
            <a:ext cx="4040188" cy="4497363"/>
          </a:xfrm>
        </p:spPr>
        <p:txBody>
          <a:bodyPr/>
          <a:lstStyle/>
          <a:p>
            <a:r>
              <a:rPr lang="fr-BE" dirty="0" smtClean="0"/>
              <a:t>Pas de consolidation dette d’Infrabel</a:t>
            </a:r>
          </a:p>
          <a:p>
            <a:r>
              <a:rPr lang="fr-BE" dirty="0" smtClean="0"/>
              <a:t>Diminution hauteur redevance pour SNCB sans toucher à la hauteur de la dotation étatique pour l’opérateur (marges budgétaires nouvelles)</a:t>
            </a:r>
          </a:p>
          <a:p>
            <a:r>
              <a:rPr lang="fr-BE" dirty="0"/>
              <a:t>Adaptation possible à des objectifs politiques (mark </a:t>
            </a:r>
            <a:r>
              <a:rPr lang="fr-BE" dirty="0" err="1"/>
              <a:t>ups</a:t>
            </a:r>
            <a:r>
              <a:rPr lang="fr-BE" dirty="0"/>
              <a:t>)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19869"/>
            <a:ext cx="4041775" cy="639762"/>
          </a:xfrm>
        </p:spPr>
        <p:txBody>
          <a:bodyPr/>
          <a:lstStyle/>
          <a:p>
            <a:r>
              <a:rPr lang="fr-BE" dirty="0" smtClean="0"/>
              <a:t>Inconvénients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739949"/>
            <a:ext cx="4041775" cy="4497363"/>
          </a:xfrm>
        </p:spPr>
        <p:txBody>
          <a:bodyPr/>
          <a:lstStyle/>
          <a:p>
            <a:r>
              <a:rPr lang="fr-BE" dirty="0" smtClean="0"/>
              <a:t>Marge de manœuvre réduite sur la hauteur de la redevance (cf. seuil des 50% déjà presque atteint)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C6171E4-B01C-4672-A65C-0361CF671F3D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62068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>
                <a:solidFill>
                  <a:schemeClr val="tx1"/>
                </a:solidFill>
              </a:rPr>
              <a:t>= Diminution hauteur de la redevance sans revoir répartition dotations étatiques </a:t>
            </a:r>
          </a:p>
          <a:p>
            <a:pPr algn="ctr"/>
            <a:r>
              <a:rPr lang="fr-BE" i="1" dirty="0" smtClean="0">
                <a:solidFill>
                  <a:schemeClr val="tx1"/>
                </a:solidFill>
              </a:rPr>
              <a:t>entre GI et opérateur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19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BE" sz="3600" cap="small" dirty="0">
                <a:solidFill>
                  <a:srgbClr val="97BF0D"/>
                </a:solidFill>
              </a:rPr>
              <a:t>Scénario 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23925"/>
            <a:ext cx="4040188" cy="639762"/>
          </a:xfrm>
        </p:spPr>
        <p:txBody>
          <a:bodyPr/>
          <a:lstStyle/>
          <a:p>
            <a:r>
              <a:rPr lang="fr-BE" dirty="0" smtClean="0"/>
              <a:t>Avantages	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44005"/>
            <a:ext cx="4040188" cy="4497363"/>
          </a:xfrm>
        </p:spPr>
        <p:txBody>
          <a:bodyPr/>
          <a:lstStyle/>
          <a:p>
            <a:r>
              <a:rPr lang="fr-BE" dirty="0" smtClean="0"/>
              <a:t>Pas de consolidation dette d’Infrabel</a:t>
            </a:r>
          </a:p>
          <a:p>
            <a:r>
              <a:rPr lang="fr-BE" dirty="0" smtClean="0"/>
              <a:t>Adaptation </a:t>
            </a:r>
            <a:r>
              <a:rPr lang="fr-BE" dirty="0"/>
              <a:t>possible à des objectifs politiques (mark </a:t>
            </a:r>
            <a:r>
              <a:rPr lang="fr-BE" dirty="0" err="1"/>
              <a:t>ups</a:t>
            </a:r>
            <a:r>
              <a:rPr lang="fr-BE" dirty="0"/>
              <a:t>)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23925"/>
            <a:ext cx="4041775" cy="639762"/>
          </a:xfrm>
        </p:spPr>
        <p:txBody>
          <a:bodyPr/>
          <a:lstStyle/>
          <a:p>
            <a:r>
              <a:rPr lang="fr-BE" dirty="0" smtClean="0"/>
              <a:t>Inconvénients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44005"/>
            <a:ext cx="4041775" cy="4497363"/>
          </a:xfrm>
        </p:spPr>
        <p:txBody>
          <a:bodyPr/>
          <a:lstStyle/>
          <a:p>
            <a:r>
              <a:rPr lang="fr-BE" dirty="0" smtClean="0"/>
              <a:t>N’aborde qu’une partie de la problématique sans profiter de l’opportunité d’une révision globale du système (qui risque de s’imposer tôt ou tard)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C6171E4-B01C-4672-A65C-0361CF671F3D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>
                <a:solidFill>
                  <a:schemeClr val="tx1"/>
                </a:solidFill>
              </a:rPr>
              <a:t>= Révision de certains paramètres de la redevance sans toucher ni à la hauteur globale, ni à la distribution des dotations publiques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Contexte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9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Adaptation des </a:t>
            </a:r>
            <a:r>
              <a:rPr lang="fr-BE" sz="3600" cap="small" dirty="0" smtClean="0">
                <a:solidFill>
                  <a:srgbClr val="97BF0D"/>
                </a:solidFill>
              </a:rPr>
              <a:t>mark up </a:t>
            </a:r>
            <a:r>
              <a:rPr lang="fr-BE" sz="3600" cap="small" dirty="0" smtClean="0">
                <a:solidFill>
                  <a:srgbClr val="97BF0D"/>
                </a:solidFill>
              </a:rPr>
              <a:t>à des objectifs politiques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Améliorer l’offre</a:t>
            </a:r>
          </a:p>
          <a:p>
            <a:r>
              <a:rPr lang="fr-BE" dirty="0" smtClean="0"/>
              <a:t>Développer une exploitation plus créative du réseau</a:t>
            </a:r>
          </a:p>
          <a:p>
            <a:r>
              <a:rPr lang="fr-BE" dirty="0" smtClean="0"/>
              <a:t>Soutenir la desserte fine du territoire</a:t>
            </a:r>
          </a:p>
          <a:p>
            <a:r>
              <a:rPr lang="fr-BE" dirty="0" smtClean="0"/>
              <a:t>Augmenter la productivité du réseau</a:t>
            </a:r>
          </a:p>
          <a:p>
            <a:r>
              <a:rPr lang="fr-BE" dirty="0" smtClean="0"/>
              <a:t>Adapter le système aux réalités du terrain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045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12576" y="-243408"/>
            <a:ext cx="10081120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Plan de transport 2014 vs 2017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4257675"/>
          </a:xfrm>
        </p:spPr>
        <p:txBody>
          <a:bodyPr/>
          <a:lstStyle/>
          <a:p>
            <a:r>
              <a:rPr lang="fr-BE" sz="3000" dirty="0" smtClean="0"/>
              <a:t>Défauts principaux du PT 2014 :</a:t>
            </a:r>
          </a:p>
          <a:p>
            <a:pPr lvl="1"/>
            <a:r>
              <a:rPr lang="fr-BE" dirty="0" smtClean="0"/>
              <a:t>Allongement des temps de parcours (« détente des horaires »)</a:t>
            </a:r>
          </a:p>
          <a:p>
            <a:pPr lvl="1"/>
            <a:r>
              <a:rPr lang="fr-BE" dirty="0"/>
              <a:t>Problèmes structurels de ponctualité demeurent</a:t>
            </a:r>
          </a:p>
          <a:p>
            <a:pPr lvl="1"/>
            <a:r>
              <a:rPr lang="fr-BE" dirty="0" smtClean="0"/>
              <a:t>Réduction de l’amplitude horaire</a:t>
            </a:r>
          </a:p>
          <a:p>
            <a:pPr lvl="1"/>
            <a:r>
              <a:rPr lang="fr-BE" dirty="0" smtClean="0"/>
              <a:t>Problèmes de lisibilité de l’offre (IC-L)</a:t>
            </a:r>
          </a:p>
          <a:p>
            <a:pPr lvl="1"/>
            <a:r>
              <a:rPr lang="fr-BE" dirty="0" smtClean="0"/>
              <a:t>Fréquences stagnent sur certaines lignes</a:t>
            </a:r>
          </a:p>
          <a:p>
            <a:pPr lvl="1"/>
            <a:r>
              <a:rPr lang="fr-BE" dirty="0" smtClean="0"/>
              <a:t>Pas </a:t>
            </a:r>
            <a:r>
              <a:rPr lang="fr-BE" dirty="0"/>
              <a:t>de réelle concertation, </a:t>
            </a:r>
            <a:r>
              <a:rPr lang="fr-BE" dirty="0" smtClean="0"/>
              <a:t>information </a:t>
            </a:r>
            <a:r>
              <a:rPr lang="fr-BE" dirty="0"/>
              <a:t>en </a:t>
            </a:r>
            <a:r>
              <a:rPr lang="fr-BE" dirty="0" smtClean="0"/>
              <a:t>aval</a:t>
            </a:r>
          </a:p>
          <a:p>
            <a:pPr marL="342900" lvl="1" indent="-342900">
              <a:spcBef>
                <a:spcPts val="800"/>
              </a:spcBef>
              <a:buFont typeface="Times New Roman" pitchFamily="16" charset="0"/>
              <a:buChar char="•"/>
            </a:pPr>
            <a:r>
              <a:rPr lang="fr-BE" sz="3000" dirty="0"/>
              <a:t>Pas de finalisation de travaux d’infrastructure majeurs entre 2014 et 2017 </a:t>
            </a:r>
          </a:p>
          <a:p>
            <a:pPr marL="457200" lvl="1" indent="0">
              <a:buNone/>
            </a:pPr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651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12576" y="-243408"/>
            <a:ext cx="10081120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Plan de transport 2014 vs 2017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4257675"/>
          </a:xfrm>
        </p:spPr>
        <p:txBody>
          <a:bodyPr/>
          <a:lstStyle/>
          <a:p>
            <a:r>
              <a:rPr lang="fr-BE" sz="3000" dirty="0" smtClean="0">
                <a:solidFill>
                  <a:srgbClr val="FFC000"/>
                </a:solidFill>
              </a:rPr>
              <a:t>Quelques exemples concrets...</a:t>
            </a:r>
            <a:endParaRPr lang="fr-BE" sz="3000" dirty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501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Principes à poursuivre pour </a:t>
            </a:r>
            <a:br>
              <a:rPr lang="fr-BE" sz="3600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le Plan de Transport 2017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257675"/>
          </a:xfrm>
        </p:spPr>
        <p:txBody>
          <a:bodyPr/>
          <a:lstStyle/>
          <a:p>
            <a:r>
              <a:rPr lang="fr-BE" dirty="0" smtClean="0"/>
              <a:t>Résolution des problèmes structurels</a:t>
            </a:r>
          </a:p>
          <a:p>
            <a:pPr lvl="1"/>
            <a:r>
              <a:rPr lang="fr-BE" dirty="0" smtClean="0"/>
              <a:t>Augmentation du nombre de nœuds de correspondance</a:t>
            </a:r>
          </a:p>
          <a:p>
            <a:pPr lvl="1"/>
            <a:r>
              <a:rPr lang="fr-BE" dirty="0" smtClean="0"/>
              <a:t>Amélioration de la vitesse commerciale (temps de parcours « justes »)</a:t>
            </a:r>
          </a:p>
          <a:p>
            <a:pPr lvl="1"/>
            <a:r>
              <a:rPr lang="fr-BE" dirty="0" smtClean="0"/>
              <a:t>Augmentation de l’amplitude horaire (voir Contrat de gestion 2016-2020)</a:t>
            </a:r>
          </a:p>
          <a:p>
            <a:pPr lvl="1"/>
            <a:r>
              <a:rPr lang="fr-BE" dirty="0" smtClean="0">
                <a:solidFill>
                  <a:srgbClr val="FFC000"/>
                </a:solidFill>
              </a:rPr>
              <a:t>Etc.</a:t>
            </a:r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38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Principes à poursuivre pour </a:t>
            </a:r>
            <a:br>
              <a:rPr lang="fr-BE" sz="3600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le Plan de Transport 2017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257675"/>
          </a:xfrm>
        </p:spPr>
        <p:txBody>
          <a:bodyPr/>
          <a:lstStyle/>
          <a:p>
            <a:r>
              <a:rPr lang="fr-BE" dirty="0" smtClean="0"/>
              <a:t>Résolution des problèmes spécifiques</a:t>
            </a:r>
          </a:p>
          <a:p>
            <a:pPr lvl="1"/>
            <a:r>
              <a:rPr lang="fr-BE" dirty="0" smtClean="0">
                <a:solidFill>
                  <a:srgbClr val="FFC000"/>
                </a:solidFill>
              </a:rPr>
              <a:t>Voir liste d’exemples concrets (annexe du dossier)</a:t>
            </a:r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57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Des jalons internes </a:t>
            </a:r>
            <a:br>
              <a:rPr lang="fr-BE" sz="3600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au monde ferroviaire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6515" y="1600200"/>
            <a:ext cx="8228013" cy="4257675"/>
          </a:xfrm>
        </p:spPr>
        <p:txBody>
          <a:bodyPr/>
          <a:lstStyle/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Des investissements planifiés en conséquences (Plans pluriannuels d’investissements – PPI)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5" name="Flèche vers le bas 4"/>
          <p:cNvSpPr/>
          <p:nvPr/>
        </p:nvSpPr>
        <p:spPr bwMode="auto">
          <a:xfrm>
            <a:off x="467544" y="1700808"/>
            <a:ext cx="576064" cy="3600400"/>
          </a:xfrm>
          <a:prstGeom prst="downArrow">
            <a:avLst/>
          </a:prstGeom>
          <a:solidFill>
            <a:srgbClr val="E854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756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Plan pluriannuel d’investissements (PPI 2016-2020)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8013" cy="4608512"/>
          </a:xfrm>
        </p:spPr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PPI valable pour 5 ans (au lieu de 12 ans précédemment) 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Création d’une cellule d’investissements (niveaux stratégique et technique)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PPI devra être totalement couvert par des financements identifiés (sans recours à l’endettement)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Quel sera l’</a:t>
            </a:r>
            <a:r>
              <a:rPr lang="fr-BE" dirty="0">
                <a:solidFill>
                  <a:schemeClr val="tx1"/>
                </a:solidFill>
              </a:rPr>
              <a:t>i</a:t>
            </a:r>
            <a:r>
              <a:rPr lang="fr-BE" dirty="0" smtClean="0">
                <a:solidFill>
                  <a:schemeClr val="tx1"/>
                </a:solidFill>
              </a:rPr>
              <a:t>mpact du plan d’économies ?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Priorités pour le PPI (2016-2020)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4608512"/>
          </a:xfrm>
        </p:spPr>
        <p:txBody>
          <a:bodyPr/>
          <a:lstStyle/>
          <a:p>
            <a:pPr marL="0" indent="0">
              <a:buNone/>
            </a:pPr>
            <a:r>
              <a:rPr lang="fr-BE" u="sng" dirty="0" smtClean="0"/>
              <a:t>Sur base du schéma d’exploitation à long terme, priorité à</a:t>
            </a:r>
            <a:r>
              <a:rPr lang="fr-BE" dirty="0" smtClean="0"/>
              <a:t> :</a:t>
            </a:r>
          </a:p>
          <a:p>
            <a:r>
              <a:rPr lang="fr-BE" sz="2800" dirty="0" smtClean="0"/>
              <a:t>Un </a:t>
            </a:r>
            <a:r>
              <a:rPr lang="fr-BE" sz="2800" b="1" dirty="0" smtClean="0"/>
              <a:t>m</a:t>
            </a:r>
            <a:r>
              <a:rPr lang="fr-BE" sz="2800" b="1" dirty="0" smtClean="0"/>
              <a:t>aintien de capacité </a:t>
            </a:r>
            <a:r>
              <a:rPr lang="fr-BE" sz="2800" dirty="0" smtClean="0"/>
              <a:t>assuré (v. focus)</a:t>
            </a:r>
          </a:p>
          <a:p>
            <a:r>
              <a:rPr lang="fr-BE" sz="2800" dirty="0" smtClean="0">
                <a:solidFill>
                  <a:schemeClr val="tx1"/>
                </a:solidFill>
              </a:rPr>
              <a:t>Un </a:t>
            </a:r>
            <a:r>
              <a:rPr lang="fr-BE" sz="2800" b="1" dirty="0" smtClean="0">
                <a:solidFill>
                  <a:schemeClr val="tx1"/>
                </a:solidFill>
              </a:rPr>
              <a:t>matériel roulant adapté </a:t>
            </a:r>
            <a:r>
              <a:rPr lang="fr-BE" sz="2800" dirty="0" smtClean="0">
                <a:solidFill>
                  <a:schemeClr val="tx1"/>
                </a:solidFill>
              </a:rPr>
              <a:t>aux types de desserte envisagés, aux objectifs de temps de parcours, incluant des moyens de réserve</a:t>
            </a:r>
          </a:p>
          <a:p>
            <a:r>
              <a:rPr lang="fr-BE" sz="2800" dirty="0" smtClean="0">
                <a:solidFill>
                  <a:srgbClr val="FFC000"/>
                </a:solidFill>
              </a:rPr>
              <a:t>Un </a:t>
            </a:r>
            <a:r>
              <a:rPr lang="fr-BE" sz="2800" b="1" dirty="0" smtClean="0">
                <a:solidFill>
                  <a:srgbClr val="FFC000"/>
                </a:solidFill>
              </a:rPr>
              <a:t>équipement minimal </a:t>
            </a:r>
            <a:r>
              <a:rPr lang="fr-BE" sz="2800" dirty="0" smtClean="0">
                <a:solidFill>
                  <a:srgbClr val="FFC000"/>
                </a:solidFill>
              </a:rPr>
              <a:t>des gares et PANG et un programme de rehaussement des quais (76 cm)</a:t>
            </a:r>
          </a:p>
          <a:p>
            <a:r>
              <a:rPr lang="fr-BE" sz="2800" dirty="0" smtClean="0">
                <a:solidFill>
                  <a:schemeClr val="tx1"/>
                </a:solidFill>
              </a:rPr>
              <a:t>La </a:t>
            </a:r>
            <a:r>
              <a:rPr lang="fr-BE" sz="2800" b="1" dirty="0" smtClean="0">
                <a:solidFill>
                  <a:schemeClr val="tx1"/>
                </a:solidFill>
              </a:rPr>
              <a:t>finalisation des travaux en cours </a:t>
            </a:r>
            <a:r>
              <a:rPr lang="fr-BE" sz="2800" dirty="0" smtClean="0">
                <a:solidFill>
                  <a:schemeClr val="tx1"/>
                </a:solidFill>
              </a:rPr>
              <a:t>(RER, Axe 3, </a:t>
            </a:r>
            <a:r>
              <a:rPr lang="fr-BE" sz="2800" dirty="0" smtClean="0">
                <a:solidFill>
                  <a:srgbClr val="FFC000"/>
                </a:solidFill>
              </a:rPr>
              <a:t>quid en Flandre? </a:t>
            </a:r>
            <a:r>
              <a:rPr lang="fr-BE" sz="2800" dirty="0">
                <a:solidFill>
                  <a:schemeClr val="tx1"/>
                </a:solidFill>
              </a:rPr>
              <a:t>)</a:t>
            </a:r>
            <a:endParaRPr lang="fr-BE" sz="28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7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Focus sur le maintien de capacité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5581"/>
            <a:ext cx="8228013" cy="4257675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Maintien de capacité = remplacement des éléments de l’infrastructure arrivant en fin de vie économique. 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 smtClean="0"/>
              <a:t>≠ </a:t>
            </a:r>
            <a:r>
              <a:rPr lang="fr-BE" sz="3200" dirty="0"/>
              <a:t>Entretien = intervention sur des éléments qui n’ont pas encore atteint leur fin de vie afin de garantir leur niveau de fonctionnalité requis </a:t>
            </a:r>
            <a:endParaRPr lang="fr-BE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95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Vieillissement généralisé des composantes du réseau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23247" y="1556792"/>
            <a:ext cx="835292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fr-BE" altLang="fr-FR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18542" r="39092" b="14375"/>
          <a:stretch/>
        </p:blipFill>
        <p:spPr bwMode="auto">
          <a:xfrm>
            <a:off x="1259632" y="1357477"/>
            <a:ext cx="6912768" cy="53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0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Un accord historique à Paris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3074" name="Picture 2" descr="http://french.xinhuanet.com/2015-12/13/134910498_1449964122656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64752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Impacts 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8013" cy="5112568"/>
          </a:xfrm>
        </p:spPr>
        <p:txBody>
          <a:bodyPr/>
          <a:lstStyle/>
          <a:p>
            <a:r>
              <a:rPr lang="fr-BE" dirty="0" smtClean="0"/>
              <a:t>Manque </a:t>
            </a:r>
            <a:r>
              <a:rPr lang="fr-BE" dirty="0" smtClean="0"/>
              <a:t>de robustesse du </a:t>
            </a:r>
            <a:r>
              <a:rPr lang="fr-BE" dirty="0" smtClean="0"/>
              <a:t>réseau </a:t>
            </a:r>
          </a:p>
          <a:p>
            <a:pPr marL="0" indent="0">
              <a:buNone/>
            </a:pPr>
            <a:r>
              <a:rPr lang="fr-BE" sz="2400" dirty="0"/>
              <a:t>	</a:t>
            </a:r>
            <a:r>
              <a:rPr lang="fr-BE" sz="2400" dirty="0" smtClean="0"/>
              <a:t>(= capacité à revenir à l’équilibre après une 	perturbation)</a:t>
            </a:r>
            <a:r>
              <a:rPr lang="fr-BE" dirty="0" smtClean="0"/>
              <a:t> et perte de fiabilité            </a:t>
            </a:r>
          </a:p>
          <a:p>
            <a:r>
              <a:rPr lang="fr-BE" dirty="0" smtClean="0"/>
              <a:t>Problèmes </a:t>
            </a:r>
            <a:r>
              <a:rPr lang="fr-BE" dirty="0" smtClean="0"/>
              <a:t>structurels de ponctualité </a:t>
            </a:r>
            <a:endParaRPr lang="fr-BE" dirty="0"/>
          </a:p>
          <a:p>
            <a:pPr marL="457200" lvl="1" indent="0">
              <a:buNone/>
            </a:pPr>
            <a:r>
              <a:rPr lang="fr-BE" dirty="0" smtClean="0">
                <a:solidFill>
                  <a:schemeClr val="tx1"/>
                </a:solidFill>
              </a:rPr>
              <a:t>1/3 </a:t>
            </a:r>
            <a:r>
              <a:rPr lang="fr-BE" dirty="0" smtClean="0">
                <a:solidFill>
                  <a:schemeClr val="tx1"/>
                </a:solidFill>
              </a:rPr>
              <a:t>des retards attribués à Infrabel </a:t>
            </a:r>
            <a:r>
              <a:rPr lang="fr-BE" dirty="0" smtClean="0">
                <a:solidFill>
                  <a:schemeClr val="tx1"/>
                </a:solidFill>
              </a:rPr>
              <a:t>= problèmes </a:t>
            </a:r>
            <a:r>
              <a:rPr lang="fr-BE" dirty="0" smtClean="0">
                <a:solidFill>
                  <a:schemeClr val="tx1"/>
                </a:solidFill>
              </a:rPr>
              <a:t>à </a:t>
            </a:r>
            <a:r>
              <a:rPr lang="fr-BE" dirty="0" smtClean="0">
                <a:solidFill>
                  <a:schemeClr val="tx1"/>
                </a:solidFill>
              </a:rPr>
              <a:t>l’infrastructure</a:t>
            </a:r>
          </a:p>
          <a:p>
            <a:pPr marL="342900" lvl="1" indent="-342900">
              <a:spcBef>
                <a:spcPts val="800"/>
              </a:spcBef>
              <a:buFont typeface="Times New Roman" pitchFamily="16" charset="0"/>
              <a:buChar char="•"/>
            </a:pPr>
            <a:r>
              <a:rPr lang="fr-BE" sz="3200" dirty="0"/>
              <a:t>Risques en matière de sécurité </a:t>
            </a:r>
            <a:endParaRPr lang="fr-BE" sz="3200" dirty="0" smtClean="0"/>
          </a:p>
          <a:p>
            <a:pPr marL="342900" lvl="1" indent="-342900">
              <a:spcBef>
                <a:spcPts val="800"/>
              </a:spcBef>
              <a:buFont typeface="Times New Roman" pitchFamily="16" charset="0"/>
              <a:buChar char="•"/>
            </a:pPr>
            <a:r>
              <a:rPr lang="fr-BE" sz="3200" dirty="0" smtClean="0"/>
              <a:t>Hausse </a:t>
            </a:r>
            <a:r>
              <a:rPr lang="fr-BE" sz="3200" dirty="0"/>
              <a:t>des coûts </a:t>
            </a:r>
            <a:r>
              <a:rPr lang="fr-BE" sz="3200" dirty="0" smtClean="0"/>
              <a:t>d’entretien</a:t>
            </a:r>
          </a:p>
          <a:p>
            <a:pPr marL="342900" lvl="1" indent="-342900">
              <a:spcBef>
                <a:spcPts val="800"/>
              </a:spcBef>
              <a:buFont typeface="Times New Roman" pitchFamily="16" charset="0"/>
              <a:buChar char="•"/>
            </a:pPr>
            <a:r>
              <a:rPr lang="fr-BE" sz="3200" dirty="0" smtClean="0"/>
              <a:t>Pourrissement des lignes « rurales »</a:t>
            </a:r>
            <a:endParaRPr lang="fr-BE" sz="3200" dirty="0"/>
          </a:p>
          <a:p>
            <a:pPr marL="457200" lvl="1" indent="0">
              <a:buNone/>
            </a:pPr>
            <a:endParaRPr lang="fr-BE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Evolutions des investissements création d’un besoin de rattrapage</a:t>
            </a:r>
            <a:endParaRPr lang="fr-BE" sz="3600" dirty="0">
              <a:solidFill>
                <a:srgbClr val="97BF0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pic>
        <p:nvPicPr>
          <p:cNvPr id="3074" name="Picture 2" descr="C:\Users\Céline T\Pictures\EPF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8668"/>
            <a:ext cx="9145016" cy="46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28588"/>
            <a:ext cx="8145661" cy="1212180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PPI 2013-2025 </a:t>
            </a:r>
            <a:br>
              <a:rPr lang="fr-BE" sz="3600" cap="small" dirty="0" smtClean="0">
                <a:solidFill>
                  <a:srgbClr val="97BF0D"/>
                </a:solidFill>
              </a:rPr>
            </a:br>
            <a:r>
              <a:rPr lang="fr-BE" sz="3600" cap="small" dirty="0" smtClean="0">
                <a:solidFill>
                  <a:srgbClr val="97BF0D"/>
                </a:solidFill>
              </a:rPr>
              <a:t> avant et après conclave</a:t>
            </a:r>
            <a:endParaRPr lang="fr-BE" sz="3600" dirty="0">
              <a:solidFill>
                <a:srgbClr val="97BF0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8" y="1412776"/>
            <a:ext cx="6010264" cy="5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444208" y="4437112"/>
            <a:ext cx="26277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Calendrier inadapté par rapport aux besoins de rattrapage</a:t>
            </a:r>
            <a:endParaRPr lang="fr-B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7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566005" y="1844824"/>
            <a:ext cx="8228013" cy="4257675"/>
          </a:xfrm>
        </p:spPr>
        <p:txBody>
          <a:bodyPr/>
          <a:lstStyle/>
          <a:p>
            <a:endParaRPr lang="fr-BE" altLang="fr-FR" dirty="0" smtClean="0"/>
          </a:p>
          <a:p>
            <a:endParaRPr lang="fr-BE" altLang="fr-FR" dirty="0" smtClean="0"/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89E996F8-1549-42CF-8D6F-D97568B3B39D}" type="slidenum">
              <a:rPr lang="fr-FR" altLang="fr-FR" smtClean="0">
                <a:solidFill>
                  <a:srgbClr val="000000"/>
                </a:solidFill>
                <a:latin typeface="Helvetica" pitchFamily="34" charset="0"/>
              </a:rPr>
              <a:pPr eaLnBrk="1" hangingPunct="1"/>
              <a:t>43</a:t>
            </a:fld>
            <a:endParaRPr lang="fr-FR" altLang="fr-FR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95536" y="1268760"/>
            <a:ext cx="856895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fr-BE" altLang="fr-FR" kern="0" dirty="0" smtClean="0"/>
              <a:t>Définir les besoins d’infrastructure en fonction de la vision à long terme</a:t>
            </a:r>
          </a:p>
          <a:p>
            <a:r>
              <a:rPr lang="fr-BE" altLang="fr-FR" kern="0" dirty="0" smtClean="0"/>
              <a:t>Prévoir un budget de 490 M€ / an pour le poste « Maintien de capacité » dans le PPI</a:t>
            </a:r>
            <a:endParaRPr lang="fr-BE" altLang="fr-FR" kern="0" dirty="0" smtClean="0"/>
          </a:p>
          <a:p>
            <a:r>
              <a:rPr lang="fr-BE" altLang="fr-FR" kern="0" dirty="0" smtClean="0"/>
              <a:t>Assurer les </a:t>
            </a:r>
            <a:r>
              <a:rPr lang="fr-BE" altLang="fr-FR" kern="0" dirty="0" smtClean="0"/>
              <a:t>rattrapages nécessaires en début de </a:t>
            </a:r>
            <a:r>
              <a:rPr lang="fr-BE" altLang="fr-FR" kern="0" dirty="0" smtClean="0"/>
              <a:t>PPI</a:t>
            </a:r>
            <a:endParaRPr lang="fr-BE" altLang="fr-FR" kern="0" dirty="0" smtClean="0"/>
          </a:p>
          <a:p>
            <a:r>
              <a:rPr lang="fr-BE" altLang="fr-FR" kern="0" dirty="0" smtClean="0"/>
              <a:t>Définir les investissements </a:t>
            </a:r>
            <a:r>
              <a:rPr lang="fr-BE" altLang="fr-FR" kern="0" dirty="0" smtClean="0"/>
              <a:t>en fonction des besoins réels constatés sur le réseau (audit régulier)</a:t>
            </a:r>
          </a:p>
          <a:p>
            <a:pPr marL="0" indent="0">
              <a:buNone/>
            </a:pPr>
            <a:endParaRPr lang="fr-BE" altLang="fr-FR" kern="0" baseline="-2500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Recommandations </a:t>
            </a:r>
            <a:r>
              <a:rPr lang="fr-BE" sz="3600" cap="small" dirty="0" smtClean="0">
                <a:solidFill>
                  <a:srgbClr val="97BF0D"/>
                </a:solidFill>
              </a:rPr>
              <a:t>concernant </a:t>
            </a:r>
            <a:br>
              <a:rPr lang="fr-BE" sz="3600" cap="small" dirty="0" smtClean="0">
                <a:solidFill>
                  <a:srgbClr val="97BF0D"/>
                </a:solidFill>
              </a:rPr>
            </a:br>
            <a:r>
              <a:rPr lang="fr-BE" sz="3600" cap="small" dirty="0" smtClean="0">
                <a:solidFill>
                  <a:srgbClr val="97BF0D"/>
                </a:solidFill>
              </a:rPr>
              <a:t>le maintien de capacité (PPI)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Des jalons internes </a:t>
            </a:r>
            <a:br>
              <a:rPr lang="fr-BE" sz="3600" cap="small" dirty="0" smtClean="0">
                <a:solidFill>
                  <a:srgbClr val="E85412"/>
                </a:solidFill>
              </a:rPr>
            </a:br>
            <a:r>
              <a:rPr lang="fr-BE" sz="3600" cap="small" dirty="0" smtClean="0">
                <a:solidFill>
                  <a:srgbClr val="E85412"/>
                </a:solidFill>
              </a:rPr>
              <a:t>au monde ferroviaire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6515" y="1600200"/>
            <a:ext cx="8228013" cy="4257675"/>
          </a:xfrm>
        </p:spPr>
        <p:txBody>
          <a:bodyPr/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marL="0" indent="0">
              <a:buNone/>
            </a:pPr>
            <a:endParaRPr lang="fr-BE" sz="1050" dirty="0" smtClean="0"/>
          </a:p>
          <a:p>
            <a:pPr marL="0" indent="0">
              <a:buNone/>
            </a:pPr>
            <a:endParaRPr lang="fr-BE" sz="1050" dirty="0" smtClean="0"/>
          </a:p>
          <a:p>
            <a:r>
              <a:rPr lang="fr-BE" dirty="0" smtClean="0"/>
              <a:t>Une gouvernance cohérente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sp>
        <p:nvSpPr>
          <p:cNvPr id="5" name="Flèche vers le bas 4"/>
          <p:cNvSpPr/>
          <p:nvPr/>
        </p:nvSpPr>
        <p:spPr bwMode="auto">
          <a:xfrm>
            <a:off x="467544" y="1700808"/>
            <a:ext cx="576064" cy="3600400"/>
          </a:xfrm>
          <a:prstGeom prst="downArrow">
            <a:avLst/>
          </a:prstGeom>
          <a:solidFill>
            <a:srgbClr val="E854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558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2744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Une gouvernance cohérente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608512"/>
          </a:xfrm>
        </p:spPr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Une </a:t>
            </a:r>
            <a:r>
              <a:rPr lang="fr-BE" b="1" dirty="0" smtClean="0">
                <a:solidFill>
                  <a:schemeClr val="tx1"/>
                </a:solidFill>
              </a:rPr>
              <a:t>organisation du travail </a:t>
            </a:r>
            <a:r>
              <a:rPr lang="fr-BE" dirty="0" smtClean="0">
                <a:solidFill>
                  <a:schemeClr val="tx1"/>
                </a:solidFill>
              </a:rPr>
              <a:t>pensée en cohérence avec les objectifs de mobilité et le schéma d’exploitation à long terme </a:t>
            </a:r>
          </a:p>
          <a:p>
            <a:pPr marL="0" indent="0">
              <a:buNone/>
            </a:pPr>
            <a:r>
              <a:rPr lang="fr-BE" dirty="0">
                <a:solidFill>
                  <a:schemeClr val="tx1"/>
                </a:solidFill>
              </a:rPr>
              <a:t>	</a:t>
            </a:r>
            <a:endParaRPr lang="fr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rgbClr val="FFC000"/>
                </a:solidFill>
              </a:rPr>
              <a:t>ex</a:t>
            </a:r>
            <a:r>
              <a:rPr lang="fr-BE" dirty="0" smtClean="0">
                <a:solidFill>
                  <a:srgbClr val="FFC000"/>
                </a:solidFill>
              </a:rPr>
              <a:t> : disposition des </a:t>
            </a:r>
            <a:r>
              <a:rPr lang="fr-BE" dirty="0" smtClean="0">
                <a:solidFill>
                  <a:srgbClr val="FFC000"/>
                </a:solidFill>
              </a:rPr>
              <a:t>ateliers, roulement du  personnel, etc.</a:t>
            </a:r>
          </a:p>
          <a:p>
            <a:endParaRPr lang="fr-BE" dirty="0" smtClean="0">
              <a:solidFill>
                <a:schemeClr val="tx1"/>
              </a:solidFill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4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8013" cy="1433512"/>
          </a:xfrm>
        </p:spPr>
        <p:txBody>
          <a:bodyPr/>
          <a:lstStyle/>
          <a:p>
            <a:r>
              <a:rPr lang="fr-BE" sz="3600" cap="small" dirty="0">
                <a:solidFill>
                  <a:srgbClr val="E85412"/>
                </a:solidFill>
              </a:rPr>
              <a:t>Une gouvernance cohérente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4257675"/>
          </a:xfrm>
        </p:spPr>
        <p:txBody>
          <a:bodyPr/>
          <a:lstStyle/>
          <a:p>
            <a:r>
              <a:rPr lang="fr-BE" dirty="0">
                <a:solidFill>
                  <a:schemeClr val="tx1"/>
                </a:solidFill>
              </a:rPr>
              <a:t>Des </a:t>
            </a:r>
            <a:r>
              <a:rPr lang="fr-BE" b="1" dirty="0">
                <a:solidFill>
                  <a:schemeClr val="tx1"/>
                </a:solidFill>
              </a:rPr>
              <a:t>normes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/>
              <a:t>techniques, </a:t>
            </a:r>
            <a:r>
              <a:rPr lang="fr-BE" dirty="0" smtClean="0"/>
              <a:t>d’organisation et de </a:t>
            </a:r>
            <a:r>
              <a:rPr lang="fr-BE" dirty="0"/>
              <a:t>fonctionnement cohérentes, mises à jour (avec suppression des normes obsolètes), adaptables selon l’évolution des usages et visant le service fonctionnel </a:t>
            </a:r>
            <a:r>
              <a:rPr lang="fr-BE" dirty="0">
                <a:solidFill>
                  <a:srgbClr val="FFC000"/>
                </a:solidFill>
              </a:rPr>
              <a:t>plutôt que le </a:t>
            </a:r>
            <a:r>
              <a:rPr lang="fr-BE" dirty="0" smtClean="0">
                <a:solidFill>
                  <a:srgbClr val="FFC000"/>
                </a:solidFill>
              </a:rPr>
              <a:t>prestige</a:t>
            </a:r>
          </a:p>
          <a:p>
            <a:pPr marL="0" indent="0">
              <a:buNone/>
            </a:pPr>
            <a:endParaRPr lang="fr-BE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BE" u="sng" dirty="0" smtClean="0"/>
              <a:t>ex</a:t>
            </a:r>
            <a:r>
              <a:rPr lang="fr-BE" dirty="0" smtClean="0"/>
              <a:t> </a:t>
            </a:r>
            <a:r>
              <a:rPr lang="fr-BE" dirty="0"/>
              <a:t>: hauteur des quais, procédures de départ, redevance d’utilisation, one man </a:t>
            </a:r>
            <a:r>
              <a:rPr lang="fr-BE" dirty="0" smtClean="0"/>
              <a:t>car, </a:t>
            </a:r>
            <a:r>
              <a:rPr lang="fr-BE" dirty="0" smtClean="0">
                <a:solidFill>
                  <a:srgbClr val="FFC000"/>
                </a:solidFill>
              </a:rPr>
              <a:t>etc.</a:t>
            </a:r>
            <a:endParaRPr lang="fr-BE" dirty="0">
              <a:solidFill>
                <a:srgbClr val="FFC000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82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8013" cy="1433512"/>
          </a:xfrm>
        </p:spPr>
        <p:txBody>
          <a:bodyPr/>
          <a:lstStyle/>
          <a:p>
            <a:r>
              <a:rPr lang="fr-BE" sz="3600" cap="small" dirty="0">
                <a:solidFill>
                  <a:srgbClr val="E85412"/>
                </a:solidFill>
              </a:rPr>
              <a:t>Une gouvernance cohérente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4257675"/>
          </a:xfrm>
        </p:spPr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Une </a:t>
            </a:r>
            <a:r>
              <a:rPr lang="fr-BE" b="1" dirty="0" smtClean="0">
                <a:solidFill>
                  <a:schemeClr val="tx1"/>
                </a:solidFill>
              </a:rPr>
              <a:t>culture ferroviaire </a:t>
            </a:r>
            <a:r>
              <a:rPr lang="fr-BE" dirty="0" smtClean="0">
                <a:solidFill>
                  <a:schemeClr val="tx1"/>
                </a:solidFill>
              </a:rPr>
              <a:t>partagée et soutenue par les pouvoirs publics</a:t>
            </a:r>
          </a:p>
          <a:p>
            <a:pPr lvl="1"/>
            <a:r>
              <a:rPr lang="fr-BE" dirty="0" smtClean="0">
                <a:solidFill>
                  <a:srgbClr val="FFC000"/>
                </a:solidFill>
              </a:rPr>
              <a:t>Un débat public sur la vision stratégique à long terme </a:t>
            </a:r>
          </a:p>
          <a:p>
            <a:pPr lvl="1"/>
            <a:r>
              <a:rPr lang="fr-BE" dirty="0" smtClean="0">
                <a:solidFill>
                  <a:srgbClr val="FFC000"/>
                </a:solidFill>
              </a:rPr>
              <a:t>Une concertation accrue sur les décisions stratégiques (Plan Transport 2017, PPI, Contrats de gestion)</a:t>
            </a:r>
          </a:p>
          <a:p>
            <a:pPr lvl="1"/>
            <a:r>
              <a:rPr lang="fr-BE" dirty="0" smtClean="0">
                <a:solidFill>
                  <a:srgbClr val="FFC000"/>
                </a:solidFill>
              </a:rPr>
              <a:t>Une transparence des données</a:t>
            </a:r>
          </a:p>
          <a:p>
            <a:pPr lvl="1"/>
            <a:endParaRPr lang="fr-BE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436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Conclusion : l’avenir du rail est (aussi) entre vos mains 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6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0736"/>
            <a:ext cx="8228013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Les marges de manœuvre du Parlement fédéral 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257675"/>
          </a:xfrm>
        </p:spPr>
        <p:txBody>
          <a:bodyPr/>
          <a:lstStyle/>
          <a:p>
            <a:r>
              <a:rPr lang="fr-BE" dirty="0" smtClean="0">
                <a:solidFill>
                  <a:srgbClr val="FFC000"/>
                </a:solidFill>
              </a:rPr>
              <a:t>A compléter</a:t>
            </a:r>
          </a:p>
          <a:p>
            <a:pPr marL="0" indent="0">
              <a:buNone/>
            </a:pPr>
            <a:endParaRPr lang="fr-BE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14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De l’importance d’une vision stratégique à long terme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0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>
                <a:solidFill>
                  <a:srgbClr val="E85412"/>
                </a:solidFill>
              </a:rPr>
              <a:t>Objectifs de mobilité à long terme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40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Une offre de qualité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F</a:t>
            </a:r>
            <a:r>
              <a:rPr lang="fr-BE" dirty="0" smtClean="0"/>
              <a:t>réquence minimale à la demi-heure</a:t>
            </a:r>
          </a:p>
          <a:p>
            <a:r>
              <a:rPr lang="fr-BE" dirty="0" smtClean="0">
                <a:solidFill>
                  <a:srgbClr val="FFC000"/>
                </a:solidFill>
              </a:rPr>
              <a:t>Amplitude horaire large : </a:t>
            </a:r>
          </a:p>
          <a:p>
            <a:r>
              <a:rPr lang="fr-BE" dirty="0" smtClean="0">
                <a:solidFill>
                  <a:srgbClr val="FFC000"/>
                </a:solidFill>
              </a:rPr>
              <a:t>I,,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0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6045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E85412"/>
                </a:solidFill>
              </a:rPr>
              <a:t>Un schéma d’exploitation attractif </a:t>
            </a:r>
            <a:endParaRPr lang="fr-BE" sz="3600" cap="small" dirty="0">
              <a:solidFill>
                <a:srgbClr val="E8541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C000"/>
                </a:solidFill>
              </a:rPr>
              <a:t>Schéma d’exploitation = </a:t>
            </a:r>
          </a:p>
          <a:p>
            <a:r>
              <a:rPr lang="fr-BE" dirty="0" smtClean="0"/>
              <a:t>Organiser ce schéma d’exploitation sur le principe du </a:t>
            </a:r>
            <a:r>
              <a:rPr lang="fr-BE" b="1" dirty="0" smtClean="0"/>
              <a:t>« cadencement en réseau » </a:t>
            </a:r>
            <a:r>
              <a:rPr lang="fr-BE" dirty="0" smtClean="0"/>
              <a:t>(focus)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BF15A94-539A-4751-B798-D5B8FEB28DF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2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altLang="fr-FR" b="1" dirty="0" smtClean="0"/>
          </a:p>
          <a:p>
            <a:endParaRPr lang="fr-BE" altLang="fr-FR" dirty="0" smtClean="0"/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89E996F8-1549-42CF-8D6F-D97568B3B39D}" type="slidenum">
              <a:rPr lang="fr-FR" altLang="fr-FR" smtClean="0">
                <a:solidFill>
                  <a:srgbClr val="000000"/>
                </a:solidFill>
                <a:latin typeface="Helvetica" pitchFamily="34" charset="0"/>
              </a:rPr>
              <a:pPr eaLnBrk="1" hangingPunct="1"/>
              <a:t>9</a:t>
            </a:fld>
            <a:endParaRPr lang="fr-FR" altLang="fr-FR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-612576" y="620688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fr-BE" altLang="fr-FR" sz="2800" kern="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9145016" cy="1433512"/>
          </a:xfrm>
        </p:spPr>
        <p:txBody>
          <a:bodyPr/>
          <a:lstStyle/>
          <a:p>
            <a:r>
              <a:rPr lang="fr-BE" sz="3600" cap="small" dirty="0" smtClean="0">
                <a:solidFill>
                  <a:srgbClr val="97BF0D"/>
                </a:solidFill>
              </a:rPr>
              <a:t>Focus sur le cadencement en réseau</a:t>
            </a:r>
            <a:endParaRPr lang="fr-BE" sz="3600" cap="small" dirty="0">
              <a:solidFill>
                <a:srgbClr val="97BF0D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51520" y="394692"/>
            <a:ext cx="340049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fr-BE" sz="2000" b="1" dirty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/>
            <a:r>
              <a:rPr lang="fr-BE" sz="2000" b="1" dirty="0" smtClean="0">
                <a:solidFill>
                  <a:schemeClr val="tx1"/>
                </a:solidFill>
                <a:latin typeface="Helvetica" pitchFamily="34" charset="0"/>
              </a:rPr>
              <a:t>Démarche suisse</a:t>
            </a:r>
            <a:endParaRPr lang="fr-BE" sz="20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sz="2000" dirty="0" smtClean="0">
                <a:solidFill>
                  <a:schemeClr val="tx1"/>
                </a:solidFill>
                <a:latin typeface="Helvetica" pitchFamily="34" charset="0"/>
              </a:rPr>
              <a:t>Définir des nœuds de correspondances ;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000" dirty="0" smtClean="0">
                <a:solidFill>
                  <a:schemeClr val="tx1"/>
                </a:solidFill>
                <a:latin typeface="Helvetica" pitchFamily="34" charset="0"/>
              </a:rPr>
              <a:t>Obtenir des temps de parcours de 30’ – 45’ – 60’ – 90’ – 120’ entre les nœuds ;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000" dirty="0" smtClean="0">
                <a:solidFill>
                  <a:schemeClr val="tx1"/>
                </a:solidFill>
                <a:latin typeface="Helvetica" pitchFamily="34" charset="0"/>
              </a:rPr>
              <a:t>Regrouper les arrivées – départ des trains dans des plages de « rendez-vous » autour des minutes 0’-30’ ou 15’-45’ dans les nœuds ;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000" dirty="0" smtClean="0">
                <a:solidFill>
                  <a:schemeClr val="tx1"/>
                </a:solidFill>
                <a:latin typeface="Helvetica" pitchFamily="34" charset="0"/>
              </a:rPr>
              <a:t>Généraliser le système à l’ensemble du pays, et à l’ensemble des moyens de transport.</a:t>
            </a:r>
          </a:p>
          <a:p>
            <a:endParaRPr lang="fr-BE" dirty="0" smtClean="0">
              <a:solidFill>
                <a:schemeClr val="tx1"/>
              </a:solidFill>
            </a:endParaRPr>
          </a:p>
          <a:p>
            <a:endParaRPr lang="fr-BE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4674" t="9413" r="3916" b="23940"/>
          <a:stretch>
            <a:fillRect/>
          </a:stretch>
        </p:blipFill>
        <p:spPr bwMode="auto">
          <a:xfrm>
            <a:off x="3563888" y="908720"/>
            <a:ext cx="5775939" cy="419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3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IEW nvo logo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IEW nvo logo</Template>
  <TotalTime>5093</TotalTime>
  <Words>1841</Words>
  <Application>Microsoft Office PowerPoint</Application>
  <PresentationFormat>Affichage à l'écran (4:3)</PresentationFormat>
  <Paragraphs>326</Paragraphs>
  <Slides>49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1" baseType="lpstr">
      <vt:lpstr>modèle IEW nvo logo</vt:lpstr>
      <vt:lpstr>MSPhotoEd.3</vt:lpstr>
      <vt:lpstr>Voir loin pour le rail</vt:lpstr>
      <vt:lpstr>Plan</vt:lpstr>
      <vt:lpstr>Contexte </vt:lpstr>
      <vt:lpstr>Un accord historique à Paris</vt:lpstr>
      <vt:lpstr>De l’importance d’une vision stratégique à long terme</vt:lpstr>
      <vt:lpstr>Objectifs de mobilité à long terme</vt:lpstr>
      <vt:lpstr>Une offre de qualité</vt:lpstr>
      <vt:lpstr>Un schéma d’exploitation attractif </vt:lpstr>
      <vt:lpstr>Focus sur le cadencement en réseau</vt:lpstr>
      <vt:lpstr>Présentation PowerPoint</vt:lpstr>
      <vt:lpstr>Une politique tarifaire cohérente</vt:lpstr>
      <vt:lpstr>Quelques jalons pour atteindre cette vision stratégique</vt:lpstr>
      <vt:lpstr>Des jalons externes  au monde ferroviaire</vt:lpstr>
      <vt:lpstr>Des jalons internes  au monde ferroviaire</vt:lpstr>
      <vt:lpstr>Des jalons internes  au monde ferroviaire</vt:lpstr>
      <vt:lpstr>Eléments influençant  le plan de transport</vt:lpstr>
      <vt:lpstr>Montant moyen de la redevance d’utilisation en 2011</vt:lpstr>
      <vt:lpstr>Poids redevance  dans coûts d’exploitation</vt:lpstr>
      <vt:lpstr>revenus d’Infrabel = subtil équilibre</vt:lpstr>
      <vt:lpstr>Contraintes budgétaires fortes</vt:lpstr>
      <vt:lpstr>Composition de la redevance d’utilisation</vt:lpstr>
      <vt:lpstr>Redevance sillon-ligne</vt:lpstr>
      <vt:lpstr>Redevance sillon-installation</vt:lpstr>
      <vt:lpstr>Directive 2012/34/EC </vt:lpstr>
      <vt:lpstr>Agenda européen</vt:lpstr>
      <vt:lpstr>Enjeu d’une révision  de la redevance d’utilisation</vt:lpstr>
      <vt:lpstr>Scénario 1</vt:lpstr>
      <vt:lpstr>Scénario 2</vt:lpstr>
      <vt:lpstr>Scénario 3</vt:lpstr>
      <vt:lpstr>Adaptation des mark up à des objectifs politiques</vt:lpstr>
      <vt:lpstr>Plan de transport 2014 vs 2017</vt:lpstr>
      <vt:lpstr>Plan de transport 2014 vs 2017</vt:lpstr>
      <vt:lpstr>Principes à poursuivre pour  le Plan de Transport 2017</vt:lpstr>
      <vt:lpstr>Principes à poursuivre pour  le Plan de Transport 2017</vt:lpstr>
      <vt:lpstr>Des jalons internes  au monde ferroviaire</vt:lpstr>
      <vt:lpstr>Plan pluriannuel d’investissements (PPI 2016-2020)</vt:lpstr>
      <vt:lpstr>Priorités pour le PPI (2016-2020)</vt:lpstr>
      <vt:lpstr>Focus sur le maintien de capacité</vt:lpstr>
      <vt:lpstr>Vieillissement généralisé des composantes du réseau</vt:lpstr>
      <vt:lpstr>Impacts </vt:lpstr>
      <vt:lpstr>Evolutions des investissements création d’un besoin de rattrapage</vt:lpstr>
      <vt:lpstr>PPI 2013-2025   avant et après conclave</vt:lpstr>
      <vt:lpstr>Recommandations concernant  le maintien de capacité (PPI)</vt:lpstr>
      <vt:lpstr>Des jalons internes  au monde ferroviaire</vt:lpstr>
      <vt:lpstr>Une gouvernance cohérente</vt:lpstr>
      <vt:lpstr>Une gouvernance cohérente</vt:lpstr>
      <vt:lpstr>Une gouvernance cohérente</vt:lpstr>
      <vt:lpstr>Conclusion : l’avenir du rail est (aussi) entre vos mains !</vt:lpstr>
      <vt:lpstr>Les marges de manœuvre du Parlement fédéral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T</dc:creator>
  <cp:lastModifiedBy>Céline T</cp:lastModifiedBy>
  <cp:revision>394</cp:revision>
  <cp:lastPrinted>2015-02-04T17:56:35Z</cp:lastPrinted>
  <dcterms:created xsi:type="dcterms:W3CDTF">2014-09-25T08:48:44Z</dcterms:created>
  <dcterms:modified xsi:type="dcterms:W3CDTF">2016-01-13T17:42:59Z</dcterms:modified>
</cp:coreProperties>
</file>